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27"/>
  </p:notesMasterIdLst>
  <p:sldIdLst>
    <p:sldId id="256" r:id="rId2"/>
    <p:sldId id="259" r:id="rId3"/>
    <p:sldId id="263" r:id="rId4"/>
    <p:sldId id="257" r:id="rId5"/>
    <p:sldId id="265" r:id="rId6"/>
    <p:sldId id="343" r:id="rId7"/>
    <p:sldId id="264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271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58" r:id="rId24"/>
    <p:sldId id="284" r:id="rId25"/>
    <p:sldId id="274" r:id="rId26"/>
  </p:sldIdLst>
  <p:sldSz cx="9144000" cy="5143500" type="screen16x9"/>
  <p:notesSz cx="6858000" cy="9144000"/>
  <p:embeddedFontLst>
    <p:embeddedFont>
      <p:font typeface="Cavolini" panose="03000502040302020204" pitchFamily="66" charset="0"/>
      <p:regular r:id="rId28"/>
      <p:bold r:id="rId29"/>
      <p:italic r:id="rId30"/>
      <p:boldItalic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Lexend Exa" panose="020B0604020202020204" charset="0"/>
      <p:regular r:id="rId36"/>
      <p:bold r:id="rId37"/>
    </p:embeddedFont>
    <p:embeddedFont>
      <p:font typeface="Red Hat Text" panose="020B0604020202020204" charset="0"/>
      <p:regular r:id="rId38"/>
      <p:bold r:id="rId39"/>
      <p:italic r:id="rId40"/>
      <p:boldItalic r:id="rId41"/>
    </p:embeddedFont>
    <p:embeddedFont>
      <p:font typeface="Roboto Condensed Light" panose="02000000000000000000" pitchFamily="2" charset="0"/>
      <p:regular r:id="rId42"/>
      <p: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3B84A6-54E1-44FD-B92D-66149A4034D5}">
  <a:tblStyle styleId="{743B84A6-54E1-44FD-B92D-66149A4034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951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151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659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711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422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1540c824b9_3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1540c824b9_3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622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610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444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963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4d4dce06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4d4dce06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325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585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738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969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1540c824b9_3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1540c824b9_3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1583f128e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11583f128e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14d4dce06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14d4dce06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4d4dce06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14d4dce06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807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515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005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75" y="1804174"/>
            <a:ext cx="35256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1"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>
            <a:spLocks noGrp="1"/>
          </p:cNvSpPr>
          <p:nvPr>
            <p:ph type="title"/>
          </p:nvPr>
        </p:nvSpPr>
        <p:spPr>
          <a:xfrm>
            <a:off x="720000" y="550385"/>
            <a:ext cx="2906700" cy="194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09" name="Google Shape;309;p3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10" name="Google Shape;310;p3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1" name="Google Shape;311;p3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3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3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667000" y="1052550"/>
            <a:ext cx="3810000" cy="303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1">
    <p:bg>
      <p:bgPr>
        <a:solidFill>
          <a:schemeClr val="dk2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0" name="Google Shape;30;p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" name="Google Shape;31;p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884975"/>
            <a:ext cx="7704000" cy="3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38925" y="1809800"/>
            <a:ext cx="3274500" cy="24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2" hasCustomPrompt="1"/>
          </p:nvPr>
        </p:nvSpPr>
        <p:spPr>
          <a:xfrm>
            <a:off x="1157052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721452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721452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title" idx="4" hasCustomPrompt="1"/>
          </p:nvPr>
        </p:nvSpPr>
        <p:spPr>
          <a:xfrm>
            <a:off x="1157052" y="28483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721452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721452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title" idx="7" hasCustomPrompt="1"/>
          </p:nvPr>
        </p:nvSpPr>
        <p:spPr>
          <a:xfrm>
            <a:off x="3770700" y="11246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8"/>
          </p:nvPr>
        </p:nvSpPr>
        <p:spPr>
          <a:xfrm>
            <a:off x="3335100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9"/>
          </p:nvPr>
        </p:nvSpPr>
        <p:spPr>
          <a:xfrm>
            <a:off x="3335100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3" hasCustomPrompt="1"/>
          </p:nvPr>
        </p:nvSpPr>
        <p:spPr>
          <a:xfrm>
            <a:off x="3770700" y="28435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4"/>
          </p:nvPr>
        </p:nvSpPr>
        <p:spPr>
          <a:xfrm>
            <a:off x="3335100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subTitle" idx="15"/>
          </p:nvPr>
        </p:nvSpPr>
        <p:spPr>
          <a:xfrm>
            <a:off x="3335100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 idx="16" hasCustomPrompt="1"/>
          </p:nvPr>
        </p:nvSpPr>
        <p:spPr>
          <a:xfrm>
            <a:off x="6384348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14"/>
          <p:cNvSpPr txBox="1">
            <a:spLocks noGrp="1"/>
          </p:cNvSpPr>
          <p:nvPr>
            <p:ph type="subTitle" idx="17"/>
          </p:nvPr>
        </p:nvSpPr>
        <p:spPr>
          <a:xfrm>
            <a:off x="5948748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8"/>
          </p:nvPr>
        </p:nvSpPr>
        <p:spPr>
          <a:xfrm>
            <a:off x="5948748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title" idx="19" hasCustomPrompt="1"/>
          </p:nvPr>
        </p:nvSpPr>
        <p:spPr>
          <a:xfrm>
            <a:off x="6384348" y="28483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20"/>
          </p:nvPr>
        </p:nvSpPr>
        <p:spPr>
          <a:xfrm>
            <a:off x="5948748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21"/>
          </p:nvPr>
        </p:nvSpPr>
        <p:spPr>
          <a:xfrm>
            <a:off x="5948748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5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57" name="Google Shape;157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8" name="Google Shape;158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1" name="Google Shape;161;p15"/>
          <p:cNvSpPr txBox="1">
            <a:spLocks noGrp="1"/>
          </p:cNvSpPr>
          <p:nvPr>
            <p:ph type="title"/>
          </p:nvPr>
        </p:nvSpPr>
        <p:spPr>
          <a:xfrm>
            <a:off x="2428300" y="2840125"/>
            <a:ext cx="4287300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1"/>
          </p:nvPr>
        </p:nvSpPr>
        <p:spPr>
          <a:xfrm>
            <a:off x="2428300" y="3759922"/>
            <a:ext cx="42873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65" name="Google Shape;165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66" name="Google Shape;166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"/>
          </p:nvPr>
        </p:nvSpPr>
        <p:spPr>
          <a:xfrm>
            <a:off x="3579382" y="1959537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2"/>
          </p:nvPr>
        </p:nvSpPr>
        <p:spPr>
          <a:xfrm>
            <a:off x="3579382" y="1513862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3"/>
          </p:nvPr>
        </p:nvSpPr>
        <p:spPr>
          <a:xfrm>
            <a:off x="6116285" y="1959323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4"/>
          </p:nvPr>
        </p:nvSpPr>
        <p:spPr>
          <a:xfrm>
            <a:off x="6116280" y="1513649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5"/>
          </p:nvPr>
        </p:nvSpPr>
        <p:spPr>
          <a:xfrm>
            <a:off x="3579382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6"/>
          </p:nvPr>
        </p:nvSpPr>
        <p:spPr>
          <a:xfrm>
            <a:off x="3579382" y="32452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7"/>
          </p:nvPr>
        </p:nvSpPr>
        <p:spPr>
          <a:xfrm>
            <a:off x="6116285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8"/>
          </p:nvPr>
        </p:nvSpPr>
        <p:spPr>
          <a:xfrm>
            <a:off x="6116280" y="32500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title"/>
          </p:nvPr>
        </p:nvSpPr>
        <p:spPr>
          <a:xfrm>
            <a:off x="1908300" y="3196350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title" idx="2"/>
          </p:nvPr>
        </p:nvSpPr>
        <p:spPr>
          <a:xfrm>
            <a:off x="800100" y="1131450"/>
            <a:ext cx="4534800" cy="18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26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grpSp>
        <p:nvGrpSpPr>
          <p:cNvPr id="188" name="Google Shape;188;p18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943175" y="1981800"/>
            <a:ext cx="51741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21" name="Google Shape;221;p22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2" name="Google Shape;222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23" name="Google Shape;223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26" name="Google Shape;226;p22"/>
          <p:cNvSpPr txBox="1">
            <a:spLocks noGrp="1"/>
          </p:cNvSpPr>
          <p:nvPr>
            <p:ph type="title" idx="2" hasCustomPrompt="1"/>
          </p:nvPr>
        </p:nvSpPr>
        <p:spPr>
          <a:xfrm>
            <a:off x="6594925" y="190560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1"/>
          </p:nvPr>
        </p:nvSpPr>
        <p:spPr>
          <a:xfrm>
            <a:off x="943175" y="2717101"/>
            <a:ext cx="51741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60" r:id="rId5"/>
    <p:sldLayoutId id="2147483661" r:id="rId6"/>
    <p:sldLayoutId id="2147483662" r:id="rId7"/>
    <p:sldLayoutId id="2147483664" r:id="rId8"/>
    <p:sldLayoutId id="2147483668" r:id="rId9"/>
    <p:sldLayoutId id="2147483676" r:id="rId10"/>
    <p:sldLayoutId id="2147483699" r:id="rId11"/>
    <p:sldLayoutId id="2147483700" r:id="rId12"/>
    <p:sldLayoutId id="2147483701" r:id="rId13"/>
    <p:sldLayoutId id="214748370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9"/>
          <p:cNvSpPr txBox="1">
            <a:spLocks noGrp="1"/>
          </p:cNvSpPr>
          <p:nvPr>
            <p:ph type="ctrTitle"/>
          </p:nvPr>
        </p:nvSpPr>
        <p:spPr>
          <a:xfrm>
            <a:off x="5117574" y="1764188"/>
            <a:ext cx="35256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5000" dirty="0">
                <a:latin typeface="Cavolini" panose="03000502040302020204" pitchFamily="66" charset="0"/>
                <a:cs typeface="Cavolini" panose="03000502040302020204" pitchFamily="66" charset="0"/>
              </a:rPr>
              <a:t>BREW </a:t>
            </a:r>
            <a:r>
              <a:rPr lang="en-IN" sz="5000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HOUSE</a:t>
            </a:r>
            <a:r>
              <a:rPr lang="en-US" sz="5000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br>
              <a:rPr lang="en" sz="2000" dirty="0">
                <a:latin typeface="Cavolini" panose="03000502040302020204" pitchFamily="66" charset="0"/>
                <a:cs typeface="Cavolini" panose="03000502040302020204" pitchFamily="66" charset="0"/>
              </a:rPr>
            </a:br>
            <a:endParaRPr sz="20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609" name="Google Shape;609;p59"/>
          <p:cNvPicPr preferRelativeResize="0"/>
          <p:nvPr/>
        </p:nvPicPr>
        <p:blipFill rotWithShape="1">
          <a:blip r:embed="rId3">
            <a:alphaModFix/>
          </a:blip>
          <a:srcRect l="6695" r="4973"/>
          <a:stretch/>
        </p:blipFill>
        <p:spPr>
          <a:xfrm>
            <a:off x="182375" y="296245"/>
            <a:ext cx="4279699" cy="484514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9"/>
          <p:cNvSpPr txBox="1">
            <a:spLocks noGrp="1"/>
          </p:cNvSpPr>
          <p:nvPr>
            <p:ph type="subTitle" idx="1"/>
          </p:nvPr>
        </p:nvSpPr>
        <p:spPr>
          <a:xfrm>
            <a:off x="4681926" y="3792432"/>
            <a:ext cx="4279699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Everything I brew, I brew for you…..</a:t>
            </a:r>
            <a:r>
              <a:rPr lang="en-US" sz="2000" dirty="0">
                <a:latin typeface="Cavolini" panose="03000502040302020204" pitchFamily="66" charset="0"/>
                <a:cs typeface="Cavolini" panose="03000502040302020204" pitchFamily="66" charset="0"/>
              </a:rPr>
              <a:t>☕</a:t>
            </a:r>
          </a:p>
        </p:txBody>
      </p:sp>
      <p:grpSp>
        <p:nvGrpSpPr>
          <p:cNvPr id="611" name="Google Shape;611;p59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612" name="Google Shape;612;p59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619" name="Google Shape;619;p59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620" name="Google Shape;620;p59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  <p:sp>
          <p:nvSpPr>
            <p:cNvPr id="623" name="Google Shape;623;p59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  <p:sp>
          <p:nvSpPr>
            <p:cNvPr id="624" name="Google Shape;624;p59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626" name="Google Shape;626;p59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627" name="Google Shape;627;p59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Technology and Design</a:t>
            </a:r>
            <a:br>
              <a:rPr lang="en-US" sz="2800" dirty="0">
                <a:latin typeface="Georgia"/>
                <a:cs typeface="Georgia"/>
              </a:rPr>
            </a:br>
            <a:endParaRPr b="1" dirty="0">
              <a:solidFill>
                <a:srgbClr val="DFB28B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44" name="Google Shape;744;p67"/>
          <p:cNvSpPr txBox="1">
            <a:spLocks noGrp="1"/>
          </p:cNvSpPr>
          <p:nvPr>
            <p:ph type="body" idx="1"/>
          </p:nvPr>
        </p:nvSpPr>
        <p:spPr>
          <a:xfrm>
            <a:off x="0" y="877731"/>
            <a:ext cx="5550543" cy="24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br>
              <a:rPr lang="en-US" sz="1200" b="0" i="0" dirty="0">
                <a:solidFill>
                  <a:srgbClr val="000000"/>
                </a:solidFill>
                <a:effectLst/>
                <a:latin typeface="Söhne"/>
              </a:rPr>
            </a:br>
            <a:endParaRPr lang="en-US" sz="1200" b="0" i="0" dirty="0">
              <a:solidFill>
                <a:srgbClr val="000000"/>
              </a:solidFill>
              <a:effectLst/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745" name="Google Shape;745;p67"/>
          <p:cNvCxnSpPr>
            <a:cxnSpLocks/>
            <a:endCxn id="742" idx="2"/>
          </p:cNvCxnSpPr>
          <p:nvPr/>
        </p:nvCxnSpPr>
        <p:spPr>
          <a:xfrm>
            <a:off x="1026367" y="919950"/>
            <a:ext cx="354563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98E665-353D-A17B-4D7A-126F49FD8137}"/>
              </a:ext>
            </a:extLst>
          </p:cNvPr>
          <p:cNvSpPr txBox="1"/>
          <p:nvPr/>
        </p:nvSpPr>
        <p:spPr>
          <a:xfrm>
            <a:off x="223933" y="962169"/>
            <a:ext cx="55505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1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Mobile App Development:</a:t>
            </a:r>
            <a:endParaRPr lang="en-US" sz="11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Objective: Develop a user-friendly and feature-rich mobile application for Current Brew House's Coffee Shop to facilitate seamless interaction with the Mobile Targeting System.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Technologies: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Frontend: React Native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Platform: iOS, Android</a:t>
            </a:r>
          </a:p>
          <a:p>
            <a:pPr algn="l">
              <a:buFont typeface="+mj-lt"/>
              <a:buAutoNum type="arabicPeriod"/>
            </a:pPr>
            <a:r>
              <a:rPr lang="en-US" sz="11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Backend Development:</a:t>
            </a:r>
            <a:endParaRPr lang="en-US" sz="11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Objective: Establish a robust backend infrastructure to support the functionalities of the Mobile Targeting System and ensure efficient data processing.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Technologies: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Backend Framework: Node.js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Database: MongoDB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Server Hosting: Amazon Web Services (AWS)</a:t>
            </a:r>
          </a:p>
          <a:p>
            <a:pPr algn="l">
              <a:buFont typeface="+mj-lt"/>
              <a:buAutoNum type="arabicPeriod"/>
            </a:pPr>
            <a:r>
              <a:rPr lang="en-US" sz="11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APIs and Web Services:</a:t>
            </a:r>
            <a:endParaRPr lang="en-US" sz="11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Objective: Create secure and scalable APIs and web services to enable communication between the mobile application and backend systems.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Technologies: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RESTful APIs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100" b="0" i="0" dirty="0" err="1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Express.js</a:t>
            </a:r>
            <a:endParaRPr lang="en-US" sz="11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algn="l">
              <a:buFont typeface="+mj-lt"/>
              <a:buAutoNum type="arabicPeriod"/>
            </a:pPr>
            <a:endParaRPr lang="en-US" sz="11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3076" name="Picture 4" descr="A Technology Guide for Coffee Shops and Cafes | Ovvi">
            <a:extLst>
              <a:ext uri="{FF2B5EF4-FFF2-40B4-BE49-F238E27FC236}">
                <a16:creationId xmlns:a16="http://schemas.microsoft.com/office/drawing/2014/main" id="{EA7FA672-BE7A-4E23-A79D-74ABF142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470" y="784549"/>
            <a:ext cx="3278597" cy="218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022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Technology and Design</a:t>
            </a:r>
            <a:br>
              <a:rPr lang="en-US" sz="2800" dirty="0">
                <a:latin typeface="Georgia"/>
                <a:cs typeface="Georgia"/>
              </a:rPr>
            </a:br>
            <a:endParaRPr b="1" dirty="0">
              <a:solidFill>
                <a:srgbClr val="DFB28B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44" name="Google Shape;744;p67"/>
          <p:cNvSpPr txBox="1">
            <a:spLocks noGrp="1"/>
          </p:cNvSpPr>
          <p:nvPr>
            <p:ph type="body" idx="1"/>
          </p:nvPr>
        </p:nvSpPr>
        <p:spPr>
          <a:xfrm>
            <a:off x="0" y="877731"/>
            <a:ext cx="5550543" cy="24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br>
              <a:rPr lang="en-US" sz="1200" b="0" i="0" dirty="0">
                <a:solidFill>
                  <a:srgbClr val="000000"/>
                </a:solidFill>
                <a:effectLst/>
                <a:latin typeface="Söhne"/>
              </a:rPr>
            </a:br>
            <a:endParaRPr lang="en-US" sz="1200" b="0" i="0" dirty="0">
              <a:solidFill>
                <a:srgbClr val="000000"/>
              </a:solidFill>
              <a:effectLst/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745" name="Google Shape;745;p67"/>
          <p:cNvCxnSpPr>
            <a:cxnSpLocks/>
            <a:endCxn id="742" idx="2"/>
          </p:cNvCxnSpPr>
          <p:nvPr/>
        </p:nvCxnSpPr>
        <p:spPr>
          <a:xfrm>
            <a:off x="1026367" y="919950"/>
            <a:ext cx="354563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98E665-353D-A17B-4D7A-126F49FD8137}"/>
              </a:ext>
            </a:extLst>
          </p:cNvPr>
          <p:cNvSpPr txBox="1"/>
          <p:nvPr/>
        </p:nvSpPr>
        <p:spPr>
          <a:xfrm>
            <a:off x="231910" y="1115805"/>
            <a:ext cx="4228123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dirty="0">
                <a:solidFill>
                  <a:srgbClr val="37415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4.</a:t>
            </a:r>
            <a:r>
              <a:rPr lang="en-US" sz="11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Geo-Conquesting and Geo-Fencing:</a:t>
            </a:r>
            <a:endParaRPr lang="en-US" sz="11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Objective: Implement geolocation-based strategies to target and engage consumers with precision, leveraging geo-</a:t>
            </a:r>
            <a:r>
              <a:rPr lang="en-US" sz="1100" b="0" i="0" dirty="0" err="1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conquesting</a:t>
            </a:r>
            <a:r>
              <a:rPr lang="en-US" sz="11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for competitor targeting and geo-fencing for proximity-based outreach.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Technologies: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Geo-Fencing: Google Geofencing API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Geo-</a:t>
            </a:r>
            <a:r>
              <a:rPr lang="en-US" sz="1100" b="0" i="0" dirty="0" err="1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Conquesting</a:t>
            </a:r>
            <a:r>
              <a:rPr lang="en-US" sz="11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: Location-based Services (LBS)</a:t>
            </a:r>
          </a:p>
          <a:p>
            <a:pPr algn="l"/>
            <a:r>
              <a:rPr lang="en-US" sz="11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5.Data Storage and Database:</a:t>
            </a:r>
            <a:endParaRPr lang="en-US" sz="11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Objective: Establish a reliable and scalable data storage solution and database architecture to store and retrieve consumer information, preferences, and behavior data.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Technologies: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Database: MongoDB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Cloud Storage: Amazon S3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AF55D7-0A03-1296-89FB-46411F475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15805"/>
            <a:ext cx="4228122" cy="330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48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APPLICATION FEATURES</a:t>
            </a:r>
            <a:br>
              <a:rPr lang="en-US" sz="2800" dirty="0">
                <a:latin typeface="Georgia"/>
                <a:cs typeface="Georgia"/>
              </a:rPr>
            </a:br>
            <a:endParaRPr b="1" dirty="0">
              <a:solidFill>
                <a:srgbClr val="DFB28B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44" name="Google Shape;744;p67"/>
          <p:cNvSpPr txBox="1">
            <a:spLocks noGrp="1"/>
          </p:cNvSpPr>
          <p:nvPr>
            <p:ph type="body" idx="1"/>
          </p:nvPr>
        </p:nvSpPr>
        <p:spPr>
          <a:xfrm>
            <a:off x="0" y="877731"/>
            <a:ext cx="5550543" cy="24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br>
              <a:rPr lang="en-US" sz="1200" b="0" i="0" dirty="0">
                <a:solidFill>
                  <a:srgbClr val="000000"/>
                </a:solidFill>
                <a:effectLst/>
                <a:latin typeface="Söhne"/>
              </a:rPr>
            </a:br>
            <a:endParaRPr lang="en-US" sz="1200" b="0" i="0" dirty="0">
              <a:solidFill>
                <a:srgbClr val="000000"/>
              </a:solidFill>
              <a:effectLst/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745" name="Google Shape;745;p67"/>
          <p:cNvCxnSpPr>
            <a:cxnSpLocks/>
            <a:endCxn id="742" idx="2"/>
          </p:cNvCxnSpPr>
          <p:nvPr/>
        </p:nvCxnSpPr>
        <p:spPr>
          <a:xfrm>
            <a:off x="1026367" y="919950"/>
            <a:ext cx="354563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98E665-353D-A17B-4D7A-126F49FD8137}"/>
              </a:ext>
            </a:extLst>
          </p:cNvPr>
          <p:cNvSpPr txBox="1"/>
          <p:nvPr/>
        </p:nvSpPr>
        <p:spPr>
          <a:xfrm>
            <a:off x="231911" y="1115805"/>
            <a:ext cx="5627714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 User Authentication</a:t>
            </a:r>
            <a:endParaRPr lang="en-US" sz="16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Personalized Profiles</a:t>
            </a:r>
            <a:endParaRPr lang="en-US" sz="16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Real-Time Location Tracking</a:t>
            </a:r>
            <a:endParaRPr lang="en-US" sz="16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Customized Coupons and Promotions</a:t>
            </a:r>
            <a:endParaRPr lang="en-US" sz="16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Push Notifications</a:t>
            </a:r>
            <a:endParaRPr lang="en-US" sz="16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Feedback and Surveys</a:t>
            </a:r>
            <a:endParaRPr lang="en-US" sz="16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Social Media Integration</a:t>
            </a:r>
            <a:endParaRPr lang="en-US" sz="16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In-App Messaging</a:t>
            </a:r>
            <a:endParaRPr lang="en-US" sz="16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Order and Payment Integration</a:t>
            </a:r>
            <a:endParaRPr lang="en-US" sz="16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Analytics Dashboard</a:t>
            </a:r>
            <a:endParaRPr lang="en-US" sz="16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algn="l"/>
            <a:endParaRPr lang="en-US" sz="11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6148" name="Picture 4" descr="Tips And Tricks For Android App Development - Bao Bau">
            <a:extLst>
              <a:ext uri="{FF2B5EF4-FFF2-40B4-BE49-F238E27FC236}">
                <a16:creationId xmlns:a16="http://schemas.microsoft.com/office/drawing/2014/main" id="{091C496D-90A6-2FE3-F6FF-8BDA4C4B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543" y="1115804"/>
            <a:ext cx="3049867" cy="335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209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DEVICE FEATURES</a:t>
            </a:r>
            <a:br>
              <a:rPr lang="en-US" sz="2800" dirty="0">
                <a:latin typeface="Georgia"/>
                <a:cs typeface="Georgia"/>
              </a:rPr>
            </a:br>
            <a:endParaRPr b="1" dirty="0">
              <a:solidFill>
                <a:srgbClr val="DFB28B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44" name="Google Shape;744;p67"/>
          <p:cNvSpPr txBox="1">
            <a:spLocks noGrp="1"/>
          </p:cNvSpPr>
          <p:nvPr>
            <p:ph type="body" idx="1"/>
          </p:nvPr>
        </p:nvSpPr>
        <p:spPr>
          <a:xfrm>
            <a:off x="130629" y="784425"/>
            <a:ext cx="5550543" cy="24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482600" indent="-342900" algn="l">
              <a:buFont typeface="+mj-lt"/>
              <a:buAutoNum type="arabicPeriod"/>
            </a:pPr>
            <a:r>
              <a:rPr lang="en-US" sz="18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Location Services:</a:t>
            </a:r>
            <a:endParaRPr lang="en-US" sz="18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482600" indent="-342900" algn="l">
              <a:buFont typeface="+mj-lt"/>
              <a:buAutoNum type="arabicPeriod"/>
            </a:pPr>
            <a:r>
              <a:rPr lang="en-US" sz="18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Push Notification Capability:</a:t>
            </a:r>
            <a:endParaRPr lang="en-US" sz="18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482600" indent="-342900" algn="l">
              <a:buFont typeface="+mj-lt"/>
              <a:buAutoNum type="arabicPeriod"/>
            </a:pPr>
            <a:r>
              <a:rPr lang="en-US" sz="18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Internet Connectivity:</a:t>
            </a:r>
            <a:endParaRPr lang="en-US" sz="18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482600" indent="-342900" algn="l">
              <a:buFont typeface="+mj-lt"/>
              <a:buAutoNum type="arabicPeriod"/>
            </a:pPr>
            <a:r>
              <a:rPr lang="en-US" sz="18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Camera Access:</a:t>
            </a:r>
            <a:endParaRPr lang="en-US" sz="18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482600" indent="-342900" algn="l">
              <a:buFont typeface="+mj-lt"/>
              <a:buAutoNum type="arabicPeriod"/>
            </a:pPr>
            <a:r>
              <a:rPr lang="en-US" sz="18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Touchscreen Interface:</a:t>
            </a:r>
            <a:endParaRPr lang="en-US" sz="18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482600" indent="-342900" algn="l">
              <a:buFont typeface="+mj-lt"/>
              <a:buAutoNum type="arabicPeriod"/>
            </a:pPr>
            <a:r>
              <a:rPr lang="en-US" sz="18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Operating System Compatibility:</a:t>
            </a:r>
            <a:endParaRPr lang="en-US" sz="18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482600" indent="-342900" algn="l">
              <a:buFont typeface="+mj-lt"/>
              <a:buAutoNum type="arabicPeriod"/>
            </a:pPr>
            <a:r>
              <a:rPr lang="en-US" sz="18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Biometric Authentication:</a:t>
            </a:r>
            <a:endParaRPr lang="en-US" sz="18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482600" indent="-342900" algn="l">
              <a:buFont typeface="+mj-lt"/>
              <a:buAutoNum type="arabicPeriod"/>
            </a:pPr>
            <a:r>
              <a:rPr lang="en-US" sz="18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Storage Capacity:</a:t>
            </a:r>
            <a:endParaRPr lang="en-US" sz="18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482600" indent="-342900" algn="l">
              <a:buFont typeface="+mj-lt"/>
              <a:buAutoNum type="arabicPeriod"/>
            </a:pPr>
            <a:r>
              <a:rPr lang="en-US" sz="18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Responsive Design:</a:t>
            </a:r>
            <a:endParaRPr lang="en-US" sz="18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745" name="Google Shape;745;p67"/>
          <p:cNvCxnSpPr>
            <a:cxnSpLocks/>
          </p:cNvCxnSpPr>
          <p:nvPr/>
        </p:nvCxnSpPr>
        <p:spPr>
          <a:xfrm>
            <a:off x="849085" y="883281"/>
            <a:ext cx="321906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98E665-353D-A17B-4D7A-126F49FD8137}"/>
              </a:ext>
            </a:extLst>
          </p:cNvPr>
          <p:cNvSpPr txBox="1"/>
          <p:nvPr/>
        </p:nvSpPr>
        <p:spPr>
          <a:xfrm>
            <a:off x="231911" y="1115805"/>
            <a:ext cx="56277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 </a:t>
            </a:r>
            <a:endParaRPr lang="en-US" sz="11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7170" name="Picture 2" descr="9 Tools for Building Your Own Mobile App | Entrepreneur">
            <a:extLst>
              <a:ext uri="{FF2B5EF4-FFF2-40B4-BE49-F238E27FC236}">
                <a16:creationId xmlns:a16="http://schemas.microsoft.com/office/drawing/2014/main" id="{4A389F94-610A-EB7A-5691-EAFDD85F5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667" y="919951"/>
            <a:ext cx="3964884" cy="310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411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UNIQUE FEATURES</a:t>
            </a:r>
            <a:br>
              <a:rPr lang="en-US" sz="2800" dirty="0">
                <a:latin typeface="Georgia"/>
                <a:cs typeface="Georgia"/>
              </a:rPr>
            </a:br>
            <a:endParaRPr b="1" dirty="0">
              <a:solidFill>
                <a:srgbClr val="DFB28B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44" name="Google Shape;744;p67"/>
          <p:cNvSpPr txBox="1">
            <a:spLocks noGrp="1"/>
          </p:cNvSpPr>
          <p:nvPr>
            <p:ph type="body" idx="1"/>
          </p:nvPr>
        </p:nvSpPr>
        <p:spPr>
          <a:xfrm>
            <a:off x="130629" y="728442"/>
            <a:ext cx="4730620" cy="24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Dynamic Geo-</a:t>
            </a:r>
            <a:r>
              <a:rPr lang="en-US" sz="1200" b="1" i="0" dirty="0" err="1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Conquesting</a:t>
            </a:r>
            <a:r>
              <a:rPr lang="en-US" sz="12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Intelligence:</a:t>
            </a:r>
            <a:endParaRPr lang="en-US" sz="12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457200" lvl="1" indent="0" algn="l">
              <a:buNone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Utilize advanced algorithms to dynamically adjust geo-</a:t>
            </a:r>
            <a:r>
              <a:rPr lang="en-US" sz="1200" b="0" i="0" dirty="0" err="1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conquesting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strategies based on real-time competitor locations and consumer behavior patterns.</a:t>
            </a:r>
          </a:p>
          <a:p>
            <a:pPr marL="457200" lvl="1" indent="0" algn="l">
              <a:buNone/>
            </a:pPr>
            <a:endParaRPr lang="en-US" sz="12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Augmented Reality Coffee Experience:</a:t>
            </a:r>
            <a:endParaRPr lang="en-US" sz="12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457200" lvl="1" indent="0" algn="l">
              <a:buNone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Integrate augmented reality features allowing users to virtually explore new coffee blends and promotions.</a:t>
            </a:r>
            <a:endParaRPr dirty="0"/>
          </a:p>
        </p:txBody>
      </p:sp>
      <p:cxnSp>
        <p:nvCxnSpPr>
          <p:cNvPr id="745" name="Google Shape;745;p67"/>
          <p:cNvCxnSpPr>
            <a:cxnSpLocks/>
          </p:cNvCxnSpPr>
          <p:nvPr/>
        </p:nvCxnSpPr>
        <p:spPr>
          <a:xfrm>
            <a:off x="849085" y="883281"/>
            <a:ext cx="321906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98E665-353D-A17B-4D7A-126F49FD8137}"/>
              </a:ext>
            </a:extLst>
          </p:cNvPr>
          <p:cNvSpPr txBox="1"/>
          <p:nvPr/>
        </p:nvSpPr>
        <p:spPr>
          <a:xfrm>
            <a:off x="231911" y="1115805"/>
            <a:ext cx="56277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 </a:t>
            </a:r>
            <a:endParaRPr lang="en-US" sz="11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2" name="Google Shape;713;p65">
            <a:extLst>
              <a:ext uri="{FF2B5EF4-FFF2-40B4-BE49-F238E27FC236}">
                <a16:creationId xmlns:a16="http://schemas.microsoft.com/office/drawing/2014/main" id="{AB8BE651-532E-97D3-2B97-1CFB5DC13D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4839" t="12371" r="18934" b="8626"/>
          <a:stretch/>
        </p:blipFill>
        <p:spPr>
          <a:xfrm>
            <a:off x="5141585" y="633600"/>
            <a:ext cx="3312146" cy="406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17;p65">
            <a:extLst>
              <a:ext uri="{FF2B5EF4-FFF2-40B4-BE49-F238E27FC236}">
                <a16:creationId xmlns:a16="http://schemas.microsoft.com/office/drawing/2014/main" id="{8A0C8A4D-586B-354B-B46E-9CE9C615FB65}"/>
              </a:ext>
            </a:extLst>
          </p:cNvPr>
          <p:cNvSpPr txBox="1">
            <a:spLocks/>
          </p:cNvSpPr>
          <p:nvPr/>
        </p:nvSpPr>
        <p:spPr>
          <a:xfrm>
            <a:off x="6337595" y="1577077"/>
            <a:ext cx="9465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●"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●"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●"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>
                <a:solidFill>
                  <a:schemeClr val="lt1"/>
                </a:solidFill>
                <a:latin typeface="Cavolini" panose="03000502040302020204" pitchFamily="66" charset="0"/>
                <a:ea typeface="Lexend Exa"/>
                <a:cs typeface="Cavolini" panose="03000502040302020204" pitchFamily="66" charset="0"/>
                <a:sym typeface="Lexend Exa"/>
              </a:rPr>
              <a:t>CO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>
                <a:solidFill>
                  <a:schemeClr val="lt1"/>
                </a:solidFill>
                <a:latin typeface="Cavolini" panose="03000502040302020204" pitchFamily="66" charset="0"/>
                <a:ea typeface="Lexend Exa"/>
                <a:cs typeface="Cavolini" panose="03000502040302020204" pitchFamily="66" charset="0"/>
                <a:sym typeface="Lexend Exa"/>
              </a:rPr>
              <a:t>FF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>
                <a:solidFill>
                  <a:schemeClr val="lt1"/>
                </a:solidFill>
                <a:latin typeface="Cavolini" panose="03000502040302020204" pitchFamily="66" charset="0"/>
                <a:ea typeface="Lexend Exa"/>
                <a:cs typeface="Cavolini" panose="03000502040302020204" pitchFamily="66" charset="0"/>
                <a:sym typeface="Lexend Exa"/>
              </a:rPr>
              <a:t>EE</a:t>
            </a:r>
          </a:p>
        </p:txBody>
      </p:sp>
      <p:cxnSp>
        <p:nvCxnSpPr>
          <p:cNvPr id="4" name="Google Shape;718;p65">
            <a:extLst>
              <a:ext uri="{FF2B5EF4-FFF2-40B4-BE49-F238E27FC236}">
                <a16:creationId xmlns:a16="http://schemas.microsoft.com/office/drawing/2014/main" id="{78B86C78-1178-9DE3-103F-678D0639958C}"/>
              </a:ext>
            </a:extLst>
          </p:cNvPr>
          <p:cNvCxnSpPr/>
          <p:nvPr/>
        </p:nvCxnSpPr>
        <p:spPr>
          <a:xfrm>
            <a:off x="6444545" y="2712404"/>
            <a:ext cx="732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" name="Google Shape;719;p65">
            <a:extLst>
              <a:ext uri="{FF2B5EF4-FFF2-40B4-BE49-F238E27FC236}">
                <a16:creationId xmlns:a16="http://schemas.microsoft.com/office/drawing/2014/main" id="{6DEE6270-8FB1-A9CB-0BA2-DF060528028F}"/>
              </a:ext>
            </a:extLst>
          </p:cNvPr>
          <p:cNvSpPr/>
          <p:nvPr/>
        </p:nvSpPr>
        <p:spPr>
          <a:xfrm rot="4231314"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6" name="Google Shape;720;p65">
            <a:extLst>
              <a:ext uri="{FF2B5EF4-FFF2-40B4-BE49-F238E27FC236}">
                <a16:creationId xmlns:a16="http://schemas.microsoft.com/office/drawing/2014/main" id="{8CF45E1C-4772-7C03-EF70-223C8B62EBB4}"/>
              </a:ext>
            </a:extLst>
          </p:cNvPr>
          <p:cNvSpPr/>
          <p:nvPr/>
        </p:nvSpPr>
        <p:spPr>
          <a:xfrm rot="4231314"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7" name="Google Shape;721;p65">
            <a:extLst>
              <a:ext uri="{FF2B5EF4-FFF2-40B4-BE49-F238E27FC236}">
                <a16:creationId xmlns:a16="http://schemas.microsoft.com/office/drawing/2014/main" id="{413F2655-D283-17A2-BB6B-36E02D8E2FD5}"/>
              </a:ext>
            </a:extLst>
          </p:cNvPr>
          <p:cNvSpPr/>
          <p:nvPr/>
        </p:nvSpPr>
        <p:spPr>
          <a:xfrm rot="4231314"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9" name="Google Shape;722;p65">
            <a:extLst>
              <a:ext uri="{FF2B5EF4-FFF2-40B4-BE49-F238E27FC236}">
                <a16:creationId xmlns:a16="http://schemas.microsoft.com/office/drawing/2014/main" id="{2CDB89C9-9F19-3BBD-A70C-F1FC4CC461A3}"/>
              </a:ext>
            </a:extLst>
          </p:cNvPr>
          <p:cNvSpPr/>
          <p:nvPr/>
        </p:nvSpPr>
        <p:spPr>
          <a:xfrm rot="4231314"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10" name="Google Shape;723;p65">
            <a:extLst>
              <a:ext uri="{FF2B5EF4-FFF2-40B4-BE49-F238E27FC236}">
                <a16:creationId xmlns:a16="http://schemas.microsoft.com/office/drawing/2014/main" id="{3A884CAD-F19F-F204-5E71-2BA5325E48AA}"/>
              </a:ext>
            </a:extLst>
          </p:cNvPr>
          <p:cNvSpPr/>
          <p:nvPr/>
        </p:nvSpPr>
        <p:spPr>
          <a:xfrm rot="4231314"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392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74"/>
          <p:cNvSpPr txBox="1">
            <a:spLocks noGrp="1"/>
          </p:cNvSpPr>
          <p:nvPr>
            <p:ph type="title"/>
          </p:nvPr>
        </p:nvSpPr>
        <p:spPr>
          <a:xfrm>
            <a:off x="1908300" y="3196350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volini" panose="03000502040302020204" pitchFamily="66" charset="0"/>
                <a:cs typeface="Cavolini" panose="03000502040302020204" pitchFamily="66" charset="0"/>
              </a:rPr>
              <a:t>—SOMEONE </a:t>
            </a:r>
            <a:r>
              <a:rPr lang="en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FAMOUS</a:t>
            </a:r>
            <a:endParaRPr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51" name="Google Shape;851;p74"/>
          <p:cNvSpPr txBox="1">
            <a:spLocks noGrp="1"/>
          </p:cNvSpPr>
          <p:nvPr>
            <p:ph type="title" idx="2"/>
          </p:nvPr>
        </p:nvSpPr>
        <p:spPr>
          <a:xfrm>
            <a:off x="1253555" y="1125901"/>
            <a:ext cx="4224557" cy="18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All you need is love and a cup of coffee</a:t>
            </a:r>
            <a:r>
              <a:rPr lang="en-US" dirty="0"/>
              <a:t>☕</a:t>
            </a:r>
            <a:br>
              <a:rPr lang="en-US" dirty="0"/>
            </a:br>
            <a:endParaRPr dirty="0"/>
          </a:p>
        </p:txBody>
      </p:sp>
      <p:cxnSp>
        <p:nvCxnSpPr>
          <p:cNvPr id="852" name="Google Shape;852;p74"/>
          <p:cNvCxnSpPr/>
          <p:nvPr/>
        </p:nvCxnSpPr>
        <p:spPr>
          <a:xfrm>
            <a:off x="4116787" y="3644248"/>
            <a:ext cx="111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410" name="Picture 2" descr="Coffee Lover Gifts Always Coffee Time Fun Coffee Drinker Drawing by Kanig  Designs - Pixels">
            <a:extLst>
              <a:ext uri="{FF2B5EF4-FFF2-40B4-BE49-F238E27FC236}">
                <a16:creationId xmlns:a16="http://schemas.microsoft.com/office/drawing/2014/main" id="{19356939-46B3-3BBD-E24C-D03E6D5FE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548" y="893399"/>
            <a:ext cx="26035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USER INTERFACE</a:t>
            </a:r>
            <a:br>
              <a:rPr lang="en-US" sz="2800" dirty="0">
                <a:latin typeface="Georgia"/>
                <a:cs typeface="Georgia"/>
              </a:rPr>
            </a:br>
            <a:endParaRPr b="1" dirty="0">
              <a:solidFill>
                <a:srgbClr val="DFB28B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cxnSp>
        <p:nvCxnSpPr>
          <p:cNvPr id="745" name="Google Shape;745;p67"/>
          <p:cNvCxnSpPr>
            <a:cxnSpLocks/>
          </p:cNvCxnSpPr>
          <p:nvPr/>
        </p:nvCxnSpPr>
        <p:spPr>
          <a:xfrm>
            <a:off x="3237722" y="919950"/>
            <a:ext cx="268721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98E665-353D-A17B-4D7A-126F49FD8137}"/>
              </a:ext>
            </a:extLst>
          </p:cNvPr>
          <p:cNvSpPr txBox="1"/>
          <p:nvPr/>
        </p:nvSpPr>
        <p:spPr>
          <a:xfrm>
            <a:off x="231911" y="1115805"/>
            <a:ext cx="56277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 </a:t>
            </a:r>
            <a:endParaRPr lang="en-US" sz="11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74329-E5D2-F87C-9F68-CC8DA4A8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63" y="1115804"/>
            <a:ext cx="2087972" cy="34844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4672E3-E6D9-AF4D-174B-742514DDD629}"/>
              </a:ext>
            </a:extLst>
          </p:cNvPr>
          <p:cNvSpPr txBox="1"/>
          <p:nvPr/>
        </p:nvSpPr>
        <p:spPr>
          <a:xfrm>
            <a:off x="514725" y="1254548"/>
            <a:ext cx="169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LOGIN PAGE: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986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br>
              <a:rPr lang="en-US" sz="2800" dirty="0">
                <a:latin typeface="Georgia"/>
                <a:cs typeface="Georgia"/>
              </a:rPr>
            </a:br>
            <a:endParaRPr b="1" dirty="0">
              <a:solidFill>
                <a:srgbClr val="DFB28B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8E665-353D-A17B-4D7A-126F49FD8137}"/>
              </a:ext>
            </a:extLst>
          </p:cNvPr>
          <p:cNvSpPr txBox="1"/>
          <p:nvPr/>
        </p:nvSpPr>
        <p:spPr>
          <a:xfrm>
            <a:off x="231911" y="1115805"/>
            <a:ext cx="56277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 </a:t>
            </a:r>
            <a:endParaRPr lang="en-US" sz="11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2290" name="Picture 2" descr="image">
            <a:extLst>
              <a:ext uri="{FF2B5EF4-FFF2-40B4-BE49-F238E27FC236}">
                <a16:creationId xmlns:a16="http://schemas.microsoft.com/office/drawing/2014/main" id="{1EED7B06-8DEA-2F8B-3693-AC85AC32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691" y="347250"/>
            <a:ext cx="2639020" cy="444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">
            <a:extLst>
              <a:ext uri="{FF2B5EF4-FFF2-40B4-BE49-F238E27FC236}">
                <a16:creationId xmlns:a16="http://schemas.microsoft.com/office/drawing/2014/main" id="{C7879F61-BA24-9D19-2D20-2FCA3220B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402" y="456629"/>
            <a:ext cx="2551471" cy="41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C10269-1273-C52C-6546-C61264CE1445}"/>
              </a:ext>
            </a:extLst>
          </p:cNvPr>
          <p:cNvSpPr txBox="1"/>
          <p:nvPr/>
        </p:nvSpPr>
        <p:spPr>
          <a:xfrm>
            <a:off x="233454" y="504499"/>
            <a:ext cx="15302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NEW USER CREATION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047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br>
              <a:rPr lang="en-US" sz="2800" dirty="0">
                <a:latin typeface="Georgia"/>
                <a:cs typeface="Georgia"/>
              </a:rPr>
            </a:br>
            <a:endParaRPr b="1" dirty="0">
              <a:solidFill>
                <a:srgbClr val="DFB28B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8E665-353D-A17B-4D7A-126F49FD8137}"/>
              </a:ext>
            </a:extLst>
          </p:cNvPr>
          <p:cNvSpPr txBox="1"/>
          <p:nvPr/>
        </p:nvSpPr>
        <p:spPr>
          <a:xfrm>
            <a:off x="231911" y="1115805"/>
            <a:ext cx="56277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 </a:t>
            </a:r>
            <a:endParaRPr lang="en-US" sz="11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194111E-0E0F-16FB-B541-5B525D8FF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768" y="456497"/>
            <a:ext cx="2591836" cy="423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5FD66-CB5C-9F1B-B1C4-AD12DC9693CE}"/>
              </a:ext>
            </a:extLst>
          </p:cNvPr>
          <p:cNvSpPr txBox="1"/>
          <p:nvPr/>
        </p:nvSpPr>
        <p:spPr>
          <a:xfrm>
            <a:off x="259372" y="63457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USER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02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br>
              <a:rPr lang="en-US" sz="2800" dirty="0">
                <a:latin typeface="Georgia"/>
                <a:cs typeface="Georgia"/>
              </a:rPr>
            </a:br>
            <a:endParaRPr b="1" dirty="0">
              <a:solidFill>
                <a:srgbClr val="DFB28B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8E665-353D-A17B-4D7A-126F49FD8137}"/>
              </a:ext>
            </a:extLst>
          </p:cNvPr>
          <p:cNvSpPr txBox="1"/>
          <p:nvPr/>
        </p:nvSpPr>
        <p:spPr>
          <a:xfrm>
            <a:off x="231911" y="1115805"/>
            <a:ext cx="56277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 </a:t>
            </a:r>
            <a:endParaRPr lang="en-US" sz="11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90D9B9E-D4C0-6633-288F-6D5FFC221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516" y="419614"/>
            <a:ext cx="2523873" cy="433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">
            <a:extLst>
              <a:ext uri="{FF2B5EF4-FFF2-40B4-BE49-F238E27FC236}">
                <a16:creationId xmlns:a16="http://schemas.microsoft.com/office/drawing/2014/main" id="{B183C968-0904-404A-F66B-63063358B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366" y="394060"/>
            <a:ext cx="2528539" cy="435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5DD88D-1902-887C-1C7A-95F6B29DB314}"/>
              </a:ext>
            </a:extLst>
          </p:cNvPr>
          <p:cNvSpPr txBox="1"/>
          <p:nvPr/>
        </p:nvSpPr>
        <p:spPr>
          <a:xfrm>
            <a:off x="231911" y="44043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ADMIN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264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volini" panose="03000502040302020204" pitchFamily="66" charset="0"/>
                <a:cs typeface="Cavolini" panose="03000502040302020204" pitchFamily="66" charset="0"/>
              </a:rPr>
              <a:t>TABLE OF </a:t>
            </a:r>
            <a:r>
              <a:rPr lang="en" b="1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CONTENTS</a:t>
            </a:r>
            <a:endParaRPr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663" name="Google Shape;663;p62"/>
          <p:cNvSpPr txBox="1">
            <a:spLocks noGrp="1"/>
          </p:cNvSpPr>
          <p:nvPr>
            <p:ph type="title" idx="2"/>
          </p:nvPr>
        </p:nvSpPr>
        <p:spPr>
          <a:xfrm>
            <a:off x="364900" y="1181937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volini" panose="03000502040302020204" pitchFamily="66" charset="0"/>
                <a:cs typeface="Cavolini" panose="03000502040302020204" pitchFamily="66" charset="0"/>
              </a:rPr>
              <a:t>01</a:t>
            </a:r>
            <a:endParaRPr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665" name="Google Shape;665;p62"/>
          <p:cNvSpPr txBox="1">
            <a:spLocks noGrp="1"/>
          </p:cNvSpPr>
          <p:nvPr>
            <p:ph type="subTitle" idx="3"/>
          </p:nvPr>
        </p:nvSpPr>
        <p:spPr>
          <a:xfrm>
            <a:off x="43457" y="1773671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volini" panose="03000502040302020204" pitchFamily="66" charset="0"/>
                <a:cs typeface="Cavolini" panose="03000502040302020204" pitchFamily="66" charset="0"/>
              </a:rPr>
              <a:t>Introduction</a:t>
            </a:r>
            <a:endParaRPr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cxnSp>
        <p:nvCxnSpPr>
          <p:cNvPr id="666" name="Google Shape;666;p62"/>
          <p:cNvCxnSpPr>
            <a:cxnSpLocks/>
          </p:cNvCxnSpPr>
          <p:nvPr/>
        </p:nvCxnSpPr>
        <p:spPr>
          <a:xfrm>
            <a:off x="2808514" y="919950"/>
            <a:ext cx="351623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7" name="Google Shape;667;p62"/>
          <p:cNvSpPr txBox="1">
            <a:spLocks noGrp="1"/>
          </p:cNvSpPr>
          <p:nvPr>
            <p:ph type="title" idx="4"/>
          </p:nvPr>
        </p:nvSpPr>
        <p:spPr>
          <a:xfrm>
            <a:off x="6760350" y="1208011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volini" panose="03000502040302020204" pitchFamily="66" charset="0"/>
                <a:cs typeface="Cavolini" panose="03000502040302020204" pitchFamily="66" charset="0"/>
              </a:rPr>
              <a:t>04</a:t>
            </a:r>
            <a:endParaRPr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669" name="Google Shape;669;p62"/>
          <p:cNvSpPr txBox="1">
            <a:spLocks noGrp="1"/>
          </p:cNvSpPr>
          <p:nvPr>
            <p:ph type="subTitle" idx="6"/>
          </p:nvPr>
        </p:nvSpPr>
        <p:spPr>
          <a:xfrm>
            <a:off x="6324750" y="1825539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volini" panose="03000502040302020204" pitchFamily="66" charset="0"/>
                <a:cs typeface="Cavolini" panose="03000502040302020204" pitchFamily="66" charset="0"/>
              </a:rPr>
              <a:t>Vision &amp; Mission</a:t>
            </a:r>
            <a:endParaRPr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670" name="Google Shape;670;p62"/>
          <p:cNvSpPr txBox="1">
            <a:spLocks noGrp="1"/>
          </p:cNvSpPr>
          <p:nvPr>
            <p:ph type="title" idx="7"/>
          </p:nvPr>
        </p:nvSpPr>
        <p:spPr>
          <a:xfrm>
            <a:off x="2533800" y="1170496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volini" panose="03000502040302020204" pitchFamily="66" charset="0"/>
                <a:cs typeface="Cavolini" panose="03000502040302020204" pitchFamily="66" charset="0"/>
              </a:rPr>
              <a:t>02</a:t>
            </a:r>
            <a:endParaRPr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672" name="Google Shape;672;p62"/>
          <p:cNvSpPr txBox="1">
            <a:spLocks noGrp="1"/>
          </p:cNvSpPr>
          <p:nvPr>
            <p:ph type="subTitle" idx="9"/>
          </p:nvPr>
        </p:nvSpPr>
        <p:spPr>
          <a:xfrm>
            <a:off x="2049274" y="1775364"/>
            <a:ext cx="2613648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Problem statement</a:t>
            </a:r>
            <a:endParaRPr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673" name="Google Shape;673;p62"/>
          <p:cNvSpPr txBox="1">
            <a:spLocks noGrp="1"/>
          </p:cNvSpPr>
          <p:nvPr>
            <p:ph type="title" idx="13"/>
          </p:nvPr>
        </p:nvSpPr>
        <p:spPr>
          <a:xfrm>
            <a:off x="440821" y="2985363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volini" panose="03000502040302020204" pitchFamily="66" charset="0"/>
                <a:cs typeface="Cavolini" panose="03000502040302020204" pitchFamily="66" charset="0"/>
              </a:rPr>
              <a:t>05</a:t>
            </a:r>
            <a:endParaRPr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675" name="Google Shape;675;p62"/>
          <p:cNvSpPr txBox="1">
            <a:spLocks noGrp="1"/>
          </p:cNvSpPr>
          <p:nvPr>
            <p:ph type="subTitle" idx="15"/>
          </p:nvPr>
        </p:nvSpPr>
        <p:spPr>
          <a:xfrm>
            <a:off x="43457" y="3611584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volini" panose="03000502040302020204" pitchFamily="66" charset="0"/>
                <a:cs typeface="Cavolini" panose="03000502040302020204" pitchFamily="66" charset="0"/>
              </a:rPr>
              <a:t>Context diagram &amp; BPMN Model</a:t>
            </a:r>
            <a:endParaRPr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676" name="Google Shape;676;p62"/>
          <p:cNvSpPr txBox="1">
            <a:spLocks noGrp="1"/>
          </p:cNvSpPr>
          <p:nvPr>
            <p:ph type="title" idx="16"/>
          </p:nvPr>
        </p:nvSpPr>
        <p:spPr>
          <a:xfrm>
            <a:off x="4639072" y="1217193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volini" panose="03000502040302020204" pitchFamily="66" charset="0"/>
                <a:cs typeface="Cavolini" panose="03000502040302020204" pitchFamily="66" charset="0"/>
              </a:rPr>
              <a:t>03</a:t>
            </a:r>
            <a:endParaRPr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678" name="Google Shape;678;p62"/>
          <p:cNvSpPr txBox="1">
            <a:spLocks noGrp="1"/>
          </p:cNvSpPr>
          <p:nvPr>
            <p:ph type="subTitle" idx="18"/>
          </p:nvPr>
        </p:nvSpPr>
        <p:spPr>
          <a:xfrm>
            <a:off x="4230150" y="1814709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Objective</a:t>
            </a:r>
            <a:endParaRPr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679" name="Google Shape;679;p62"/>
          <p:cNvSpPr txBox="1">
            <a:spLocks noGrp="1"/>
          </p:cNvSpPr>
          <p:nvPr>
            <p:ph type="title" idx="19"/>
          </p:nvPr>
        </p:nvSpPr>
        <p:spPr>
          <a:xfrm>
            <a:off x="2630402" y="3039528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volini" panose="03000502040302020204" pitchFamily="66" charset="0"/>
                <a:cs typeface="Cavolini" panose="03000502040302020204" pitchFamily="66" charset="0"/>
              </a:rPr>
              <a:t>06</a:t>
            </a:r>
            <a:endParaRPr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681" name="Google Shape;681;p62"/>
          <p:cNvSpPr txBox="1">
            <a:spLocks noGrp="1"/>
          </p:cNvSpPr>
          <p:nvPr>
            <p:ph type="subTitle" idx="21"/>
          </p:nvPr>
        </p:nvSpPr>
        <p:spPr>
          <a:xfrm>
            <a:off x="2270695" y="36884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volini" panose="03000502040302020204" pitchFamily="66" charset="0"/>
                <a:cs typeface="Cavolini" panose="03000502040302020204" pitchFamily="66" charset="0"/>
              </a:rPr>
              <a:t>Technology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volini" panose="03000502040302020204" pitchFamily="66" charset="0"/>
                <a:cs typeface="Cavolini" panose="03000502040302020204" pitchFamily="66" charset="0"/>
              </a:rPr>
              <a:t>&amp; Design</a:t>
            </a:r>
            <a:endParaRPr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cxnSp>
        <p:nvCxnSpPr>
          <p:cNvPr id="682" name="Google Shape;682;p62"/>
          <p:cNvCxnSpPr/>
          <p:nvPr/>
        </p:nvCxnSpPr>
        <p:spPr>
          <a:xfrm>
            <a:off x="815202" y="1851503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62"/>
          <p:cNvCxnSpPr/>
          <p:nvPr/>
        </p:nvCxnSpPr>
        <p:spPr>
          <a:xfrm>
            <a:off x="2993250" y="1833006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62"/>
          <p:cNvCxnSpPr/>
          <p:nvPr/>
        </p:nvCxnSpPr>
        <p:spPr>
          <a:xfrm>
            <a:off x="5125200" y="1883537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62"/>
          <p:cNvCxnSpPr/>
          <p:nvPr/>
        </p:nvCxnSpPr>
        <p:spPr>
          <a:xfrm>
            <a:off x="7219800" y="1883735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62"/>
          <p:cNvCxnSpPr/>
          <p:nvPr/>
        </p:nvCxnSpPr>
        <p:spPr>
          <a:xfrm>
            <a:off x="900271" y="3660987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62"/>
          <p:cNvCxnSpPr/>
          <p:nvPr/>
        </p:nvCxnSpPr>
        <p:spPr>
          <a:xfrm>
            <a:off x="3123574" y="3729946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D6419C-3B8F-156F-7B0A-B69EE0827158}"/>
              </a:ext>
            </a:extLst>
          </p:cNvPr>
          <p:cNvSpPr txBox="1"/>
          <p:nvPr/>
        </p:nvSpPr>
        <p:spPr>
          <a:xfrm>
            <a:off x="5172302" y="3121716"/>
            <a:ext cx="8396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  <a:sym typeface="Lexend Exa"/>
              </a:rPr>
              <a:t>07</a:t>
            </a:r>
            <a:endParaRPr lang="en" sz="4000" dirty="0">
              <a:solidFill>
                <a:schemeClr val="dk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cxnSp>
        <p:nvCxnSpPr>
          <p:cNvPr id="10" name="Google Shape;685;p62">
            <a:extLst>
              <a:ext uri="{FF2B5EF4-FFF2-40B4-BE49-F238E27FC236}">
                <a16:creationId xmlns:a16="http://schemas.microsoft.com/office/drawing/2014/main" id="{32C7C1BA-0A4C-DD73-7498-3C86883482C0}"/>
              </a:ext>
            </a:extLst>
          </p:cNvPr>
          <p:cNvCxnSpPr/>
          <p:nvPr/>
        </p:nvCxnSpPr>
        <p:spPr>
          <a:xfrm>
            <a:off x="5250254" y="3741305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8A84B4-6E25-0B9C-619D-1370142B34C2}"/>
              </a:ext>
            </a:extLst>
          </p:cNvPr>
          <p:cNvSpPr txBox="1"/>
          <p:nvPr/>
        </p:nvSpPr>
        <p:spPr>
          <a:xfrm>
            <a:off x="3306104" y="377294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2"/>
                </a:solidFill>
                <a:latin typeface="Cavolini" panose="03000502040302020204" pitchFamily="66" charset="0"/>
                <a:cs typeface="Cavolini" panose="03000502040302020204" pitchFamily="66" charset="0"/>
                <a:sym typeface="Lexend Exa"/>
              </a:rPr>
              <a:t>Feature</a:t>
            </a:r>
            <a:endParaRPr lang="en-US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3A708-3E21-8D24-5A23-F4F1FEA19BD4}"/>
              </a:ext>
            </a:extLst>
          </p:cNvPr>
          <p:cNvSpPr txBox="1"/>
          <p:nvPr/>
        </p:nvSpPr>
        <p:spPr>
          <a:xfrm>
            <a:off x="6971733" y="3107816"/>
            <a:ext cx="12906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  <a:sym typeface="Lexend Exa"/>
              </a:rPr>
              <a:t>08</a:t>
            </a:r>
          </a:p>
        </p:txBody>
      </p:sp>
      <p:cxnSp>
        <p:nvCxnSpPr>
          <p:cNvPr id="15" name="Google Shape;685;p62">
            <a:extLst>
              <a:ext uri="{FF2B5EF4-FFF2-40B4-BE49-F238E27FC236}">
                <a16:creationId xmlns:a16="http://schemas.microsoft.com/office/drawing/2014/main" id="{97C4A19E-25FB-3B44-A829-B4F37E8EB75A}"/>
              </a:ext>
            </a:extLst>
          </p:cNvPr>
          <p:cNvCxnSpPr/>
          <p:nvPr/>
        </p:nvCxnSpPr>
        <p:spPr>
          <a:xfrm>
            <a:off x="7286286" y="3722677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01AB6E-AEEA-CB12-3E33-A8E0347AF6EE}"/>
              </a:ext>
            </a:extLst>
          </p:cNvPr>
          <p:cNvSpPr txBox="1"/>
          <p:nvPr/>
        </p:nvSpPr>
        <p:spPr>
          <a:xfrm>
            <a:off x="5125200" y="3721485"/>
            <a:ext cx="5005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2"/>
                </a:solidFill>
                <a:latin typeface="Cavolini" panose="03000502040302020204" pitchFamily="66" charset="0"/>
                <a:cs typeface="Cavolini" panose="03000502040302020204" pitchFamily="66" charset="0"/>
                <a:sym typeface="Lexend Exa"/>
              </a:rPr>
              <a:t>User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2"/>
                </a:solidFill>
                <a:latin typeface="Cavolini" panose="03000502040302020204" pitchFamily="66" charset="0"/>
                <a:cs typeface="Cavolini" panose="03000502040302020204" pitchFamily="66" charset="0"/>
                <a:sym typeface="Lexend Exa"/>
              </a:rPr>
              <a:t>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br>
              <a:rPr lang="en-US" sz="2800" dirty="0">
                <a:latin typeface="Georgia"/>
                <a:cs typeface="Georgia"/>
              </a:rPr>
            </a:br>
            <a:endParaRPr b="1" dirty="0">
              <a:solidFill>
                <a:srgbClr val="DFB28B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8E665-353D-A17B-4D7A-126F49FD8137}"/>
              </a:ext>
            </a:extLst>
          </p:cNvPr>
          <p:cNvSpPr txBox="1"/>
          <p:nvPr/>
        </p:nvSpPr>
        <p:spPr>
          <a:xfrm>
            <a:off x="231911" y="1115805"/>
            <a:ext cx="56277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 </a:t>
            </a:r>
            <a:endParaRPr lang="en-US" sz="11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A1C702C-961E-1433-B458-960306A90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198" y="557901"/>
            <a:ext cx="2392997" cy="402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7CFA430-94B4-89AE-32F6-47E311AB4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44" y="557901"/>
            <a:ext cx="2430292" cy="402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0ADD2AF4-E14D-5085-D259-210365BF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05" y="557900"/>
            <a:ext cx="2471944" cy="418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462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br>
              <a:rPr lang="en-US" sz="2800" dirty="0">
                <a:latin typeface="Georgia"/>
                <a:cs typeface="Georgia"/>
              </a:rPr>
            </a:br>
            <a:endParaRPr b="1" dirty="0">
              <a:solidFill>
                <a:srgbClr val="DFB28B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8E665-353D-A17B-4D7A-126F49FD8137}"/>
              </a:ext>
            </a:extLst>
          </p:cNvPr>
          <p:cNvSpPr txBox="1"/>
          <p:nvPr/>
        </p:nvSpPr>
        <p:spPr>
          <a:xfrm>
            <a:off x="231911" y="1115805"/>
            <a:ext cx="56277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 </a:t>
            </a:r>
            <a:endParaRPr lang="en-US" sz="11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C07BAD4-D780-E608-102E-BC0B233CD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62" y="544184"/>
            <a:ext cx="7339056" cy="432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7B7A2D-BA82-8247-0C6B-9233C36587D6}"/>
              </a:ext>
            </a:extLst>
          </p:cNvPr>
          <p:cNvSpPr txBox="1"/>
          <p:nvPr/>
        </p:nvSpPr>
        <p:spPr>
          <a:xfrm>
            <a:off x="3715450" y="205630"/>
            <a:ext cx="171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volini" panose="03000502040302020204" pitchFamily="66" charset="0"/>
                <a:cs typeface="Cavolini" panose="03000502040302020204" pitchFamily="66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3819117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br>
              <a:rPr lang="en-US" sz="2800" dirty="0">
                <a:latin typeface="Georgia"/>
                <a:cs typeface="Georgia"/>
              </a:rPr>
            </a:br>
            <a:endParaRPr b="1" dirty="0">
              <a:solidFill>
                <a:srgbClr val="DFB28B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8E665-353D-A17B-4D7A-126F49FD8137}"/>
              </a:ext>
            </a:extLst>
          </p:cNvPr>
          <p:cNvSpPr txBox="1"/>
          <p:nvPr/>
        </p:nvSpPr>
        <p:spPr>
          <a:xfrm>
            <a:off x="231911" y="1115805"/>
            <a:ext cx="56277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 </a:t>
            </a:r>
            <a:endParaRPr lang="en-US" sz="11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B7A2D-BA82-8247-0C6B-9233C36587D6}"/>
              </a:ext>
            </a:extLst>
          </p:cNvPr>
          <p:cNvSpPr txBox="1"/>
          <p:nvPr/>
        </p:nvSpPr>
        <p:spPr>
          <a:xfrm>
            <a:off x="949773" y="276112"/>
            <a:ext cx="7474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Services Section – Add Coupons, Set </a:t>
            </a:r>
            <a:r>
              <a:rPr lang="en-US" b="1" dirty="0" err="1">
                <a:latin typeface="Cavolini" panose="03000502040302020204" pitchFamily="66" charset="0"/>
                <a:cs typeface="Cavolini" panose="03000502040302020204" pitchFamily="66" charset="0"/>
              </a:rPr>
              <a:t>GeoFence</a:t>
            </a:r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, Set Geo Conquest Radius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B12B53F8-7AF9-1ECD-B9BC-E7CDA120D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16" y="685804"/>
            <a:ext cx="3225886" cy="402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9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br>
              <a:rPr lang="en-US" sz="2800" dirty="0">
                <a:latin typeface="Georgia"/>
                <a:cs typeface="Georgia"/>
              </a:rPr>
            </a:br>
            <a:endParaRPr b="1" dirty="0">
              <a:solidFill>
                <a:srgbClr val="DFB28B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8E665-353D-A17B-4D7A-126F49FD8137}"/>
              </a:ext>
            </a:extLst>
          </p:cNvPr>
          <p:cNvSpPr txBox="1"/>
          <p:nvPr/>
        </p:nvSpPr>
        <p:spPr>
          <a:xfrm>
            <a:off x="231911" y="1115805"/>
            <a:ext cx="56277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 </a:t>
            </a:r>
            <a:endParaRPr lang="en-US" sz="1100" b="0" i="0" dirty="0">
              <a:solidFill>
                <a:srgbClr val="374151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B7A2D-BA82-8247-0C6B-9233C36587D6}"/>
              </a:ext>
            </a:extLst>
          </p:cNvPr>
          <p:cNvSpPr txBox="1"/>
          <p:nvPr/>
        </p:nvSpPr>
        <p:spPr>
          <a:xfrm>
            <a:off x="1821247" y="309212"/>
            <a:ext cx="5692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Coupons Sections – Admin can add all valid coupons 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C054423D-DC28-F134-225D-D8B9ED66D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13" y="714917"/>
            <a:ext cx="6535172" cy="408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801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87"/>
          <p:cNvSpPr txBox="1">
            <a:spLocks noGrp="1"/>
          </p:cNvSpPr>
          <p:nvPr>
            <p:ph type="title"/>
          </p:nvPr>
        </p:nvSpPr>
        <p:spPr>
          <a:xfrm>
            <a:off x="720000" y="550385"/>
            <a:ext cx="2906700" cy="19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volini" panose="03000502040302020204" pitchFamily="66" charset="0"/>
                <a:cs typeface="Cavolini" panose="03000502040302020204" pitchFamily="66" charset="0"/>
              </a:rPr>
              <a:t>A PICTURE IS WORTH A THOUSAND WORDS</a:t>
            </a:r>
            <a:endParaRPr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Thank You Coffee Images - Free Download on Freepik">
            <a:extLst>
              <a:ext uri="{FF2B5EF4-FFF2-40B4-BE49-F238E27FC236}">
                <a16:creationId xmlns:a16="http://schemas.microsoft.com/office/drawing/2014/main" id="{0F1DFAEB-C1A4-2B6A-4127-85D1D1F57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468" y="582930"/>
            <a:ext cx="5795378" cy="39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6"/>
          <p:cNvSpPr txBox="1">
            <a:spLocks noGrp="1"/>
          </p:cNvSpPr>
          <p:nvPr>
            <p:ph type="title"/>
          </p:nvPr>
        </p:nvSpPr>
        <p:spPr>
          <a:xfrm>
            <a:off x="2428300" y="2840125"/>
            <a:ext cx="4287300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volini" panose="03000502040302020204" pitchFamily="66" charset="0"/>
                <a:cs typeface="Cavolini" panose="03000502040302020204" pitchFamily="66" charset="0"/>
              </a:rPr>
              <a:t>ABOUT </a:t>
            </a:r>
            <a:r>
              <a:rPr lang="en" b="1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US</a:t>
            </a:r>
            <a:endParaRPr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30" name="Google Shape;730;p66"/>
          <p:cNvSpPr txBox="1">
            <a:spLocks noGrp="1"/>
          </p:cNvSpPr>
          <p:nvPr>
            <p:ph type="subTitle" idx="1"/>
          </p:nvPr>
        </p:nvSpPr>
        <p:spPr>
          <a:xfrm>
            <a:off x="2269679" y="3701462"/>
            <a:ext cx="4934203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"Welcome to the Brew House Coffee Shop, where passion for exceptional coffee meets innovation in every cup, creating a vibrant and immersive experience for coffee enthusiasts."</a:t>
            </a:r>
            <a:endParaRPr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cxnSp>
        <p:nvCxnSpPr>
          <p:cNvPr id="731" name="Google Shape;731;p66"/>
          <p:cNvCxnSpPr/>
          <p:nvPr/>
        </p:nvCxnSpPr>
        <p:spPr>
          <a:xfrm>
            <a:off x="5552394" y="3563551"/>
            <a:ext cx="952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32" name="Google Shape;732;p66"/>
          <p:cNvPicPr preferRelativeResize="0"/>
          <p:nvPr/>
        </p:nvPicPr>
        <p:blipFill rotWithShape="1">
          <a:blip r:embed="rId3">
            <a:alphaModFix/>
          </a:blip>
          <a:srcRect t="52270" b="8623"/>
          <a:stretch/>
        </p:blipFill>
        <p:spPr>
          <a:xfrm>
            <a:off x="578225" y="426900"/>
            <a:ext cx="7987476" cy="208237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66"/>
          <p:cNvSpPr/>
          <p:nvPr/>
        </p:nvSpPr>
        <p:spPr>
          <a:xfrm>
            <a:off x="719975" y="560887"/>
            <a:ext cx="7704000" cy="1814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66"/>
          <p:cNvSpPr txBox="1">
            <a:spLocks noGrp="1"/>
          </p:cNvSpPr>
          <p:nvPr>
            <p:ph type="subTitle" idx="4294967295"/>
          </p:nvPr>
        </p:nvSpPr>
        <p:spPr>
          <a:xfrm>
            <a:off x="1803500" y="1518550"/>
            <a:ext cx="1792500" cy="4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chemeClr val="lt1"/>
                </a:solidFill>
                <a:latin typeface="Cavolini" panose="03000502040302020204" pitchFamily="66" charset="0"/>
                <a:ea typeface="Lexend Exa"/>
                <a:cs typeface="Cavolini" panose="03000502040302020204" pitchFamily="66" charset="0"/>
                <a:sym typeface="Lexend Exa"/>
              </a:rPr>
              <a:t>COFFEE</a:t>
            </a:r>
            <a:endParaRPr sz="2200" dirty="0">
              <a:solidFill>
                <a:schemeClr val="lt1"/>
              </a:solidFill>
              <a:latin typeface="Cavolini" panose="03000502040302020204" pitchFamily="66" charset="0"/>
              <a:ea typeface="Lexend Exa"/>
              <a:cs typeface="Cavolini" panose="03000502040302020204" pitchFamily="66" charset="0"/>
              <a:sym typeface="Lexend Exa"/>
            </a:endParaRPr>
          </a:p>
        </p:txBody>
      </p:sp>
      <p:grpSp>
        <p:nvGrpSpPr>
          <p:cNvPr id="735" name="Google Shape;735;p66"/>
          <p:cNvGrpSpPr/>
          <p:nvPr/>
        </p:nvGrpSpPr>
        <p:grpSpPr>
          <a:xfrm>
            <a:off x="2493525" y="1037338"/>
            <a:ext cx="412450" cy="405000"/>
            <a:chOff x="2215000" y="3101125"/>
            <a:chExt cx="412450" cy="405000"/>
          </a:xfrm>
        </p:grpSpPr>
        <p:sp>
          <p:nvSpPr>
            <p:cNvPr id="736" name="Google Shape;736;p66"/>
            <p:cNvSpPr/>
            <p:nvPr/>
          </p:nvSpPr>
          <p:spPr>
            <a:xfrm>
              <a:off x="2277725" y="3101125"/>
              <a:ext cx="349725" cy="348275"/>
            </a:xfrm>
            <a:custGeom>
              <a:avLst/>
              <a:gdLst/>
              <a:ahLst/>
              <a:cxnLst/>
              <a:rect l="l" t="t" r="r" b="b"/>
              <a:pathLst>
                <a:path w="13989" h="13931" extrusionOk="0">
                  <a:moveTo>
                    <a:pt x="3679" y="1"/>
                  </a:moveTo>
                  <a:cubicBezTo>
                    <a:pt x="2237" y="1"/>
                    <a:pt x="989" y="473"/>
                    <a:pt x="81" y="1380"/>
                  </a:cubicBezTo>
                  <a:cubicBezTo>
                    <a:pt x="28" y="1420"/>
                    <a:pt x="1" y="1487"/>
                    <a:pt x="1" y="1554"/>
                  </a:cubicBezTo>
                  <a:cubicBezTo>
                    <a:pt x="1" y="1621"/>
                    <a:pt x="28" y="1688"/>
                    <a:pt x="81" y="1742"/>
                  </a:cubicBezTo>
                  <a:lnTo>
                    <a:pt x="12190" y="13850"/>
                  </a:lnTo>
                  <a:cubicBezTo>
                    <a:pt x="12243" y="13904"/>
                    <a:pt x="12311" y="13930"/>
                    <a:pt x="12378" y="13930"/>
                  </a:cubicBezTo>
                  <a:cubicBezTo>
                    <a:pt x="12445" y="13930"/>
                    <a:pt x="12512" y="13904"/>
                    <a:pt x="12566" y="13850"/>
                  </a:cubicBezTo>
                  <a:cubicBezTo>
                    <a:pt x="13183" y="13232"/>
                    <a:pt x="13600" y="12441"/>
                    <a:pt x="13801" y="11514"/>
                  </a:cubicBezTo>
                  <a:cubicBezTo>
                    <a:pt x="13988" y="10642"/>
                    <a:pt x="13976" y="9676"/>
                    <a:pt x="13761" y="8642"/>
                  </a:cubicBezTo>
                  <a:cubicBezTo>
                    <a:pt x="13738" y="8528"/>
                    <a:pt x="13630" y="8444"/>
                    <a:pt x="13516" y="8444"/>
                  </a:cubicBezTo>
                  <a:cubicBezTo>
                    <a:pt x="13494" y="8444"/>
                    <a:pt x="13473" y="8447"/>
                    <a:pt x="13452" y="8454"/>
                  </a:cubicBezTo>
                  <a:cubicBezTo>
                    <a:pt x="13304" y="8480"/>
                    <a:pt x="13224" y="8615"/>
                    <a:pt x="13251" y="8763"/>
                  </a:cubicBezTo>
                  <a:cubicBezTo>
                    <a:pt x="13653" y="10601"/>
                    <a:pt x="13331" y="12199"/>
                    <a:pt x="12365" y="13300"/>
                  </a:cubicBezTo>
                  <a:lnTo>
                    <a:pt x="632" y="1568"/>
                  </a:lnTo>
                  <a:cubicBezTo>
                    <a:pt x="1441" y="860"/>
                    <a:pt x="2509" y="520"/>
                    <a:pt x="3692" y="520"/>
                  </a:cubicBezTo>
                  <a:cubicBezTo>
                    <a:pt x="5807" y="520"/>
                    <a:pt x="8288" y="1607"/>
                    <a:pt x="10310" y="3621"/>
                  </a:cubicBezTo>
                  <a:cubicBezTo>
                    <a:pt x="11545" y="4856"/>
                    <a:pt x="12472" y="6293"/>
                    <a:pt x="12982" y="7782"/>
                  </a:cubicBezTo>
                  <a:cubicBezTo>
                    <a:pt x="13013" y="7888"/>
                    <a:pt x="13112" y="7960"/>
                    <a:pt x="13218" y="7960"/>
                  </a:cubicBezTo>
                  <a:cubicBezTo>
                    <a:pt x="13246" y="7960"/>
                    <a:pt x="13276" y="7955"/>
                    <a:pt x="13304" y="7943"/>
                  </a:cubicBezTo>
                  <a:cubicBezTo>
                    <a:pt x="13439" y="7904"/>
                    <a:pt x="13519" y="7756"/>
                    <a:pt x="13465" y="7621"/>
                  </a:cubicBezTo>
                  <a:cubicBezTo>
                    <a:pt x="12929" y="6051"/>
                    <a:pt x="11962" y="4548"/>
                    <a:pt x="10673" y="3259"/>
                  </a:cubicBezTo>
                  <a:cubicBezTo>
                    <a:pt x="9022" y="1607"/>
                    <a:pt x="7022" y="494"/>
                    <a:pt x="5035" y="131"/>
                  </a:cubicBezTo>
                  <a:cubicBezTo>
                    <a:pt x="4568" y="44"/>
                    <a:pt x="4115" y="1"/>
                    <a:pt x="3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AF2"/>
                </a:solidFill>
              </a:endParaRPr>
            </a:p>
          </p:txBody>
        </p:sp>
        <p:sp>
          <p:nvSpPr>
            <p:cNvPr id="737" name="Google Shape;737;p66"/>
            <p:cNvSpPr/>
            <p:nvPr/>
          </p:nvSpPr>
          <p:spPr>
            <a:xfrm>
              <a:off x="2215000" y="3158000"/>
              <a:ext cx="354725" cy="348125"/>
            </a:xfrm>
            <a:custGeom>
              <a:avLst/>
              <a:gdLst/>
              <a:ahLst/>
              <a:cxnLst/>
              <a:rect l="l" t="t" r="r" b="b"/>
              <a:pathLst>
                <a:path w="14189" h="13925" extrusionOk="0">
                  <a:moveTo>
                    <a:pt x="1799" y="635"/>
                  </a:moveTo>
                  <a:lnTo>
                    <a:pt x="13544" y="12367"/>
                  </a:lnTo>
                  <a:cubicBezTo>
                    <a:pt x="12753" y="13052"/>
                    <a:pt x="11706" y="13415"/>
                    <a:pt x="10484" y="13415"/>
                  </a:cubicBezTo>
                  <a:cubicBezTo>
                    <a:pt x="8282" y="13415"/>
                    <a:pt x="5812" y="12246"/>
                    <a:pt x="3866" y="10300"/>
                  </a:cubicBezTo>
                  <a:cubicBezTo>
                    <a:pt x="2282" y="8729"/>
                    <a:pt x="1221" y="6823"/>
                    <a:pt x="872" y="4931"/>
                  </a:cubicBezTo>
                  <a:cubicBezTo>
                    <a:pt x="550" y="3198"/>
                    <a:pt x="886" y="1682"/>
                    <a:pt x="1799" y="635"/>
                  </a:cubicBezTo>
                  <a:close/>
                  <a:moveTo>
                    <a:pt x="1797" y="0"/>
                  </a:moveTo>
                  <a:cubicBezTo>
                    <a:pt x="1732" y="0"/>
                    <a:pt x="1665" y="24"/>
                    <a:pt x="1611" y="71"/>
                  </a:cubicBezTo>
                  <a:cubicBezTo>
                    <a:pt x="443" y="1253"/>
                    <a:pt x="0" y="3011"/>
                    <a:pt x="362" y="5024"/>
                  </a:cubicBezTo>
                  <a:cubicBezTo>
                    <a:pt x="725" y="7011"/>
                    <a:pt x="1839" y="9012"/>
                    <a:pt x="3503" y="10676"/>
                  </a:cubicBezTo>
                  <a:cubicBezTo>
                    <a:pt x="5544" y="12716"/>
                    <a:pt x="8148" y="13925"/>
                    <a:pt x="10484" y="13925"/>
                  </a:cubicBezTo>
                  <a:cubicBezTo>
                    <a:pt x="11947" y="13925"/>
                    <a:pt x="13195" y="13454"/>
                    <a:pt x="14095" y="12555"/>
                  </a:cubicBezTo>
                  <a:cubicBezTo>
                    <a:pt x="14189" y="12448"/>
                    <a:pt x="14189" y="12287"/>
                    <a:pt x="14095" y="12192"/>
                  </a:cubicBezTo>
                  <a:lnTo>
                    <a:pt x="1973" y="71"/>
                  </a:lnTo>
                  <a:cubicBezTo>
                    <a:pt x="1926" y="24"/>
                    <a:pt x="1863" y="0"/>
                    <a:pt x="1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AF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0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OUR TEAM</a:t>
            </a:r>
            <a:endParaRPr sz="5000" b="1" dirty="0">
              <a:solidFill>
                <a:schemeClr val="dk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0F963-5A07-C9FB-2673-DEF540AF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672" y="1418253"/>
            <a:ext cx="2132609" cy="2907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AB544D-2379-CF83-38BC-1B3D9DF9E9A2}"/>
              </a:ext>
            </a:extLst>
          </p:cNvPr>
          <p:cNvSpPr txBox="1"/>
          <p:nvPr/>
        </p:nvSpPr>
        <p:spPr>
          <a:xfrm>
            <a:off x="3424334" y="4457696"/>
            <a:ext cx="2295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Vaishnavi Paluru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33BCFBA-521B-A177-491F-14CFFA546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72" y="1418253"/>
            <a:ext cx="2181596" cy="290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A89850-A80B-5BE0-3CAC-1A061376353F}"/>
              </a:ext>
            </a:extLst>
          </p:cNvPr>
          <p:cNvSpPr txBox="1"/>
          <p:nvPr/>
        </p:nvSpPr>
        <p:spPr>
          <a:xfrm>
            <a:off x="1053746" y="4457696"/>
            <a:ext cx="13236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  <a:sym typeface="Lexend Exa"/>
              </a:rPr>
              <a:t>Gargi Jain</a:t>
            </a:r>
          </a:p>
        </p:txBody>
      </p:sp>
      <p:pic>
        <p:nvPicPr>
          <p:cNvPr id="19460" name="Picture 4" descr="image">
            <a:extLst>
              <a:ext uri="{FF2B5EF4-FFF2-40B4-BE49-F238E27FC236}">
                <a16:creationId xmlns:a16="http://schemas.microsoft.com/office/drawing/2014/main" id="{67ABECA0-31FA-4151-4535-CFBED19E9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058" y="1418252"/>
            <a:ext cx="2214408" cy="295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1F9E3B-5C2D-F514-92C5-B6AF071AF260}"/>
              </a:ext>
            </a:extLst>
          </p:cNvPr>
          <p:cNvSpPr txBox="1"/>
          <p:nvPr/>
        </p:nvSpPr>
        <p:spPr>
          <a:xfrm>
            <a:off x="6349710" y="4378060"/>
            <a:ext cx="258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Dharshini</a:t>
            </a:r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sz="1600" b="1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Bala Soundararaj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8"/>
          <p:cNvSpPr txBox="1">
            <a:spLocks noGrp="1"/>
          </p:cNvSpPr>
          <p:nvPr>
            <p:ph type="title"/>
          </p:nvPr>
        </p:nvSpPr>
        <p:spPr>
          <a:xfrm>
            <a:off x="1703146" y="400298"/>
            <a:ext cx="576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PROBLEM STATEMENT</a:t>
            </a:r>
            <a:endParaRPr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51" name="Google Shape;751;p68"/>
          <p:cNvSpPr txBox="1">
            <a:spLocks noGrp="1"/>
          </p:cNvSpPr>
          <p:nvPr>
            <p:ph type="subTitle" idx="1"/>
          </p:nvPr>
        </p:nvSpPr>
        <p:spPr>
          <a:xfrm>
            <a:off x="3462876" y="1522386"/>
            <a:ext cx="2548743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The coffee business has very few repeat customers. As a result, we can only generate income from the coffee shop's </a:t>
            </a: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walk-in customers.</a:t>
            </a:r>
            <a:endParaRPr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52" name="Google Shape;752;p68"/>
          <p:cNvSpPr txBox="1">
            <a:spLocks noGrp="1"/>
          </p:cNvSpPr>
          <p:nvPr>
            <p:ph type="subTitle" idx="2"/>
          </p:nvPr>
        </p:nvSpPr>
        <p:spPr>
          <a:xfrm>
            <a:off x="3462876" y="1018705"/>
            <a:ext cx="237988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b="1" dirty="0">
                <a:latin typeface="Cavolini" panose="03000502040302020204" pitchFamily="66" charset="0"/>
                <a:ea typeface="Red Hat Text"/>
                <a:cs typeface="Cavolini" panose="03000502040302020204" pitchFamily="66" charset="0"/>
                <a:sym typeface="Red Hat Text"/>
              </a:rPr>
              <a:t>Limited Repeat Customers</a:t>
            </a:r>
            <a:endParaRPr sz="1400" b="1" dirty="0">
              <a:latin typeface="Cavolini" panose="03000502040302020204" pitchFamily="66" charset="0"/>
              <a:ea typeface="Red Hat Text"/>
              <a:cs typeface="Cavolini" panose="03000502040302020204" pitchFamily="66" charset="0"/>
              <a:sym typeface="Red Hat Text"/>
            </a:endParaRPr>
          </a:p>
        </p:txBody>
      </p:sp>
      <p:sp>
        <p:nvSpPr>
          <p:cNvPr id="753" name="Google Shape;753;p68"/>
          <p:cNvSpPr txBox="1">
            <a:spLocks noGrp="1"/>
          </p:cNvSpPr>
          <p:nvPr>
            <p:ph type="subTitle" idx="3"/>
          </p:nvPr>
        </p:nvSpPr>
        <p:spPr>
          <a:xfrm>
            <a:off x="6035306" y="1522386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Limited Marketing Channels Relying Solely on Word-of-Mouth Recommendations from Existing Customers</a:t>
            </a:r>
            <a:endParaRPr sz="12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54" name="Google Shape;754;p68"/>
          <p:cNvSpPr txBox="1">
            <a:spLocks noGrp="1"/>
          </p:cNvSpPr>
          <p:nvPr>
            <p:ph type="subTitle" idx="4"/>
          </p:nvPr>
        </p:nvSpPr>
        <p:spPr>
          <a:xfrm>
            <a:off x="6011619" y="1041007"/>
            <a:ext cx="2548743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400" b="1" dirty="0">
                <a:latin typeface="Cavolini" panose="03000502040302020204" pitchFamily="66" charset="0"/>
                <a:ea typeface="Red Hat Text"/>
                <a:cs typeface="Cavolini" panose="03000502040302020204" pitchFamily="66" charset="0"/>
              </a:rPr>
              <a:t>Reliance on Customer Advocacy</a:t>
            </a:r>
            <a:endParaRPr sz="1400" b="1" dirty="0">
              <a:latin typeface="Cavolini" panose="03000502040302020204" pitchFamily="66" charset="0"/>
              <a:ea typeface="Red Hat Text"/>
              <a:cs typeface="Cavolini" panose="03000502040302020204" pitchFamily="66" charset="0"/>
            </a:endParaRPr>
          </a:p>
        </p:txBody>
      </p:sp>
      <p:cxnSp>
        <p:nvCxnSpPr>
          <p:cNvPr id="755" name="Google Shape;755;p68"/>
          <p:cNvCxnSpPr>
            <a:cxnSpLocks/>
          </p:cNvCxnSpPr>
          <p:nvPr/>
        </p:nvCxnSpPr>
        <p:spPr>
          <a:xfrm>
            <a:off x="2658300" y="891400"/>
            <a:ext cx="380781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68"/>
          <p:cNvSpPr txBox="1">
            <a:spLocks noGrp="1"/>
          </p:cNvSpPr>
          <p:nvPr>
            <p:ph type="subTitle" idx="5"/>
          </p:nvPr>
        </p:nvSpPr>
        <p:spPr>
          <a:xfrm>
            <a:off x="3488112" y="3232964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sz="1200" dirty="0">
                <a:latin typeface="Cavolini" panose="03000502040302020204" pitchFamily="66" charset="0"/>
                <a:cs typeface="Cavolini" panose="03000502040302020204" pitchFamily="66" charset="0"/>
              </a:rPr>
              <a:t>Distributed the catchy pamphlets in strategic locations where potential customers are likely to see them.</a:t>
            </a:r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endParaRPr sz="12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57" name="Google Shape;757;p68"/>
          <p:cNvSpPr txBox="1">
            <a:spLocks noGrp="1"/>
          </p:cNvSpPr>
          <p:nvPr>
            <p:ph type="subTitle" idx="6"/>
          </p:nvPr>
        </p:nvSpPr>
        <p:spPr>
          <a:xfrm>
            <a:off x="3486563" y="2744693"/>
            <a:ext cx="2548743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b="1" dirty="0">
                <a:latin typeface="Cavolini" panose="03000502040302020204" pitchFamily="66" charset="0"/>
                <a:ea typeface="Red Hat Text"/>
                <a:cs typeface="Cavolini" panose="03000502040302020204" pitchFamily="66" charset="0"/>
              </a:rPr>
              <a:t>Strategic Marketing Outreach</a:t>
            </a:r>
            <a:r>
              <a:rPr lang="en-US" sz="1400" b="1" dirty="0">
                <a:latin typeface="Cavolini" panose="03000502040302020204" pitchFamily="66" charset="0"/>
                <a:cs typeface="Cavolini" panose="03000502040302020204" pitchFamily="66" charset="0"/>
              </a:rPr>
              <a:t>:</a:t>
            </a:r>
            <a:endParaRPr sz="14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58" name="Google Shape;758;p68"/>
          <p:cNvSpPr txBox="1">
            <a:spLocks noGrp="1"/>
          </p:cNvSpPr>
          <p:nvPr>
            <p:ph type="subTitle" idx="7"/>
          </p:nvPr>
        </p:nvSpPr>
        <p:spPr>
          <a:xfrm>
            <a:off x="6035306" y="3264231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Utilizing customer Feedback to Enhance Products, Services, and Marketing Approaches</a:t>
            </a:r>
            <a:endParaRPr sz="12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59" name="Google Shape;759;p68"/>
          <p:cNvSpPr txBox="1">
            <a:spLocks noGrp="1"/>
          </p:cNvSpPr>
          <p:nvPr>
            <p:ph type="subTitle" idx="8"/>
          </p:nvPr>
        </p:nvSpPr>
        <p:spPr>
          <a:xfrm>
            <a:off x="6035306" y="2713977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b="1" dirty="0">
                <a:latin typeface="Cavolini" panose="03000502040302020204" pitchFamily="66" charset="0"/>
                <a:ea typeface="Red Hat Text"/>
                <a:cs typeface="Cavolini" panose="03000502040302020204" pitchFamily="66" charset="0"/>
              </a:rPr>
              <a:t>Continuous Improvement</a:t>
            </a:r>
            <a:endParaRPr sz="1400" b="1" dirty="0">
              <a:latin typeface="Cavolini" panose="03000502040302020204" pitchFamily="66" charset="0"/>
              <a:ea typeface="Red Hat Text"/>
              <a:cs typeface="Cavolini" panose="03000502040302020204" pitchFamily="66" charset="0"/>
            </a:endParaRPr>
          </a:p>
        </p:txBody>
      </p:sp>
      <p:pic>
        <p:nvPicPr>
          <p:cNvPr id="760" name="Google Shape;760;p68"/>
          <p:cNvPicPr preferRelativeResize="0"/>
          <p:nvPr/>
        </p:nvPicPr>
        <p:blipFill rotWithShape="1">
          <a:blip r:embed="rId3">
            <a:alphaModFix/>
          </a:blip>
          <a:srcRect t="25116"/>
          <a:stretch/>
        </p:blipFill>
        <p:spPr>
          <a:xfrm>
            <a:off x="682519" y="1158219"/>
            <a:ext cx="2426176" cy="2721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1" name="Google Shape;761;p68"/>
          <p:cNvCxnSpPr/>
          <p:nvPr/>
        </p:nvCxnSpPr>
        <p:spPr>
          <a:xfrm>
            <a:off x="3579382" y="1584285"/>
            <a:ext cx="2286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68"/>
          <p:cNvCxnSpPr/>
          <p:nvPr/>
        </p:nvCxnSpPr>
        <p:spPr>
          <a:xfrm>
            <a:off x="6105150" y="1584285"/>
            <a:ext cx="2313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68"/>
          <p:cNvCxnSpPr/>
          <p:nvPr/>
        </p:nvCxnSpPr>
        <p:spPr>
          <a:xfrm>
            <a:off x="3560056" y="3290247"/>
            <a:ext cx="227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68"/>
          <p:cNvCxnSpPr/>
          <p:nvPr/>
        </p:nvCxnSpPr>
        <p:spPr>
          <a:xfrm>
            <a:off x="6105150" y="3290247"/>
            <a:ext cx="2313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3FCD8C4-013E-9E69-CA1E-233C7F728A9D}"/>
              </a:ext>
            </a:extLst>
          </p:cNvPr>
          <p:cNvSpPr txBox="1"/>
          <p:nvPr/>
        </p:nvSpPr>
        <p:spPr>
          <a:xfrm>
            <a:off x="130629" y="4292100"/>
            <a:ext cx="89107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sng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Identified Challenge: </a:t>
            </a:r>
            <a:r>
              <a:rPr lang="en-US" sz="1200" b="1" i="0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Constraints in Reach and Pace of Traditional Marketing Strategies, Compounded by Difficulty in Effectiveness Tracking; Urgent Requirement for an Effective Digital Marketing Strategy to Accelerate Consumer Acquisition and Deliver Prompt Results.</a:t>
            </a:r>
            <a:endParaRPr lang="en-US" sz="12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345231" y="655160"/>
            <a:ext cx="47772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400" b="1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Vision:</a:t>
            </a:r>
            <a:br>
              <a:rPr lang="en-US" sz="14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</a:br>
            <a:r>
              <a:rPr lang="en-US" sz="12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To transform Current Brew House’s Coffee shop into a thriving hub by pioneering digital marketing solutions that seamlessly connect with our community, elevate customer experiences, and redefine the coffee shop landscape.</a:t>
            </a:r>
            <a:br>
              <a:rPr lang="en-US" sz="12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</a:br>
            <a:br>
              <a:rPr lang="en-US" sz="12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</a:br>
            <a:br>
              <a:rPr lang="en-US" sz="12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</a:br>
            <a:br>
              <a:rPr lang="en-US" sz="12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</a:br>
            <a:br>
              <a:rPr lang="en-US" sz="12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</a:br>
            <a:r>
              <a:rPr lang="en-US" sz="2400" b="1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Mission:</a:t>
            </a:r>
            <a:br>
              <a:rPr lang="en-US" sz="1200" b="1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</a:br>
            <a:r>
              <a:rPr lang="en-US" sz="12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Our mission is to revolutionize revenue generation by implementing innovative digital marketing strategies. We aim to enhance customer engagement, attract a broader audience, and foster brand loyalty. Through leveraging real-time data and personalized approaches, we strive to create a dynamic and tech-savvy coffee shop experience, delivering value to both our customers and the business.</a:t>
            </a:r>
            <a:br>
              <a:rPr lang="en-US" sz="1200" b="0" i="0" dirty="0">
                <a:solidFill>
                  <a:srgbClr val="37415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</a:br>
            <a:endParaRPr sz="1200" dirty="0">
              <a:solidFill>
                <a:srgbClr val="DFB28B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026" name="Picture 2" descr="Cafe Desire Vision &amp; Mission to Become Most Trusted Brand Globally">
            <a:extLst>
              <a:ext uri="{FF2B5EF4-FFF2-40B4-BE49-F238E27FC236}">
                <a16:creationId xmlns:a16="http://schemas.microsoft.com/office/drawing/2014/main" id="{9467BE0A-9805-1938-A013-397E6A79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836" y="1569356"/>
            <a:ext cx="3596442" cy="185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619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OUR</a:t>
            </a:r>
            <a:r>
              <a:rPr lang="en" b="1" dirty="0">
                <a:latin typeface="Cavolini" panose="03000502040302020204" pitchFamily="66" charset="0"/>
                <a:cs typeface="Cavolini" panose="03000502040302020204" pitchFamily="66" charset="0"/>
              </a:rPr>
              <a:t> PROPOSED SOLUTION</a:t>
            </a:r>
            <a:endParaRPr b="1" dirty="0">
              <a:solidFill>
                <a:srgbClr val="DFB28B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44" name="Google Shape;744;p67"/>
          <p:cNvSpPr txBox="1">
            <a:spLocks noGrp="1"/>
          </p:cNvSpPr>
          <p:nvPr>
            <p:ph type="body" idx="1"/>
          </p:nvPr>
        </p:nvSpPr>
        <p:spPr>
          <a:xfrm>
            <a:off x="0" y="877731"/>
            <a:ext cx="5550543" cy="24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Wingdings" pitchFamily="2" charset="2"/>
              <a:buChar char="ü"/>
            </a:pPr>
            <a:r>
              <a:rPr lang="en-US" sz="1100" dirty="0">
                <a:latin typeface="Cavolini" panose="03000502040302020204" pitchFamily="66" charset="0"/>
                <a:cs typeface="Cavolini" panose="03000502040302020204" pitchFamily="66" charset="0"/>
              </a:rPr>
              <a:t>Develop a robust system capable of precisely identifying and targeting consumers in real time based on their location.</a:t>
            </a:r>
          </a:p>
          <a:p>
            <a:pPr algn="l">
              <a:buFont typeface="Wingdings" pitchFamily="2" charset="2"/>
              <a:buChar char="ü"/>
            </a:pPr>
            <a:r>
              <a:rPr lang="en-US" sz="1100" dirty="0">
                <a:latin typeface="Cavolini" panose="03000502040302020204" pitchFamily="66" charset="0"/>
                <a:cs typeface="Cavolini" panose="03000502040302020204" pitchFamily="66" charset="0"/>
              </a:rPr>
              <a:t>Employ a geofencing strategy to deliver personalized coupons to consumers near the coffee shop.</a:t>
            </a:r>
          </a:p>
          <a:p>
            <a:pPr algn="l">
              <a:buFont typeface="Wingdings" pitchFamily="2" charset="2"/>
              <a:buChar char="ü"/>
            </a:pPr>
            <a:r>
              <a:rPr lang="en-US" sz="1100" dirty="0">
                <a:latin typeface="Cavolini" panose="03000502040302020204" pitchFamily="66" charset="0"/>
                <a:cs typeface="Cavolini" panose="03000502040302020204" pitchFamily="66" charset="0"/>
              </a:rPr>
              <a:t>Utilize a geo-</a:t>
            </a:r>
            <a:r>
              <a:rPr lang="en-US" sz="1100" dirty="0" err="1">
                <a:latin typeface="Cavolini" panose="03000502040302020204" pitchFamily="66" charset="0"/>
                <a:cs typeface="Cavolini" panose="03000502040302020204" pitchFamily="66" charset="0"/>
              </a:rPr>
              <a:t>conquesting</a:t>
            </a:r>
            <a:r>
              <a:rPr lang="en-US" sz="1100" dirty="0">
                <a:latin typeface="Cavolini" panose="03000502040302020204" pitchFamily="66" charset="0"/>
                <a:cs typeface="Cavolini" panose="03000502040302020204" pitchFamily="66" charset="0"/>
              </a:rPr>
              <a:t> strategy to engage consumers near competing establishments and entice them to the coffee shop.</a:t>
            </a:r>
          </a:p>
          <a:p>
            <a:pPr algn="l">
              <a:buFont typeface="Wingdings" pitchFamily="2" charset="2"/>
              <a:buChar char="ü"/>
            </a:pPr>
            <a:r>
              <a:rPr lang="en-US" sz="1100" dirty="0">
                <a:latin typeface="Cavolini" panose="03000502040302020204" pitchFamily="66" charset="0"/>
                <a:cs typeface="Cavolini" panose="03000502040302020204" pitchFamily="66" charset="0"/>
              </a:rPr>
              <a:t>Create a mechanism for tailoring coupons and promotions according to individual consumer profiles, preferences, behavior, and location.</a:t>
            </a:r>
          </a:p>
          <a:p>
            <a:pPr algn="l">
              <a:buFont typeface="Wingdings" pitchFamily="2" charset="2"/>
              <a:buChar char="ü"/>
            </a:pPr>
            <a:r>
              <a:rPr lang="en-US" sz="1100" dirty="0">
                <a:latin typeface="Cavolini" panose="03000502040302020204" pitchFamily="66" charset="0"/>
                <a:cs typeface="Cavolini" panose="03000502040302020204" pitchFamily="66" charset="0"/>
              </a:rPr>
              <a:t>Ensure seamless access and processing of real-time location data from consumers' mobile devices within the system.</a:t>
            </a:r>
          </a:p>
          <a:p>
            <a:pPr algn="l">
              <a:buFont typeface="Wingdings" pitchFamily="2" charset="2"/>
              <a:buChar char="ü"/>
            </a:pPr>
            <a:r>
              <a:rPr lang="en-US" sz="1100" dirty="0">
                <a:latin typeface="Cavolini" panose="03000502040302020204" pitchFamily="66" charset="0"/>
                <a:cs typeface="Cavolini" panose="03000502040302020204" pitchFamily="66" charset="0"/>
              </a:rPr>
              <a:t>Integrate tracking and analytics features to assess the effectiveness of marketing campaigns and make informed adjustments.</a:t>
            </a:r>
          </a:p>
          <a:p>
            <a:pPr algn="l">
              <a:buFont typeface="Wingdings" pitchFamily="2" charset="2"/>
              <a:buChar char="ü"/>
            </a:pPr>
            <a:r>
              <a:rPr lang="en-US" sz="1100" dirty="0">
                <a:latin typeface="Cavolini" panose="03000502040302020204" pitchFamily="66" charset="0"/>
                <a:cs typeface="Cavolini" panose="03000502040302020204" pitchFamily="66" charset="0"/>
              </a:rPr>
              <a:t>Establish a reliable notification delivery mechanism to guarantee timely receipt of coupons and promotions on consumers' mobile devices.</a:t>
            </a:r>
          </a:p>
          <a:p>
            <a:pPr algn="l">
              <a:buFont typeface="Wingdings" pitchFamily="2" charset="2"/>
              <a:buChar char="ü"/>
            </a:pPr>
            <a:r>
              <a:rPr lang="en-US" sz="1100" dirty="0">
                <a:latin typeface="Cavolini" panose="03000502040302020204" pitchFamily="66" charset="0"/>
                <a:cs typeface="Cavolini" panose="03000502040302020204" pitchFamily="66" charset="0"/>
              </a:rPr>
              <a:t>Optimize the system for cost-effectiveness, considering factors such as data usage and cloud infrastructure costs.</a:t>
            </a:r>
          </a:p>
          <a:p>
            <a:pPr algn="l">
              <a:buFont typeface="Wingdings" pitchFamily="2" charset="2"/>
              <a:buChar char="ü"/>
            </a:pPr>
            <a:r>
              <a:rPr lang="en-US" sz="1100" dirty="0">
                <a:latin typeface="Cavolini" panose="03000502040302020204" pitchFamily="66" charset="0"/>
                <a:cs typeface="Cavolini" panose="03000502040302020204" pitchFamily="66" charset="0"/>
              </a:rPr>
              <a:t>Develop an intuitive and user-friendly interface for coffee shop staff to efficiently manage, monitor, and derive insights from marketing campaigns.</a:t>
            </a:r>
          </a:p>
          <a:p>
            <a:pPr marL="139700" indent="0" algn="l">
              <a:buNone/>
            </a:pPr>
            <a:br>
              <a:rPr lang="en-US" sz="1200" b="0" i="0" dirty="0">
                <a:solidFill>
                  <a:srgbClr val="000000"/>
                </a:solidFill>
                <a:effectLst/>
                <a:latin typeface="Söhne"/>
              </a:rPr>
            </a:br>
            <a:endParaRPr lang="en-US" sz="1200" b="0" i="0" dirty="0">
              <a:solidFill>
                <a:srgbClr val="000000"/>
              </a:solidFill>
              <a:effectLst/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745" name="Google Shape;745;p67"/>
          <p:cNvCxnSpPr/>
          <p:nvPr/>
        </p:nvCxnSpPr>
        <p:spPr>
          <a:xfrm>
            <a:off x="839250" y="891400"/>
            <a:ext cx="860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C1EC5C-2C0A-706C-C91A-1BE5BFAA3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051" y="788764"/>
            <a:ext cx="3125755" cy="3904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-102637" y="281936"/>
            <a:ext cx="87147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sz="2400" b="1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	CONTEXT DIAGRAM</a:t>
            </a:r>
            <a:br>
              <a:rPr lang="en-US" sz="18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sz="1200" dirty="0">
              <a:solidFill>
                <a:srgbClr val="DFB28B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2" name="Picture 1" descr="A diagram of a coffee shop&#10;&#10;Description automatically generated">
            <a:extLst>
              <a:ext uri="{FF2B5EF4-FFF2-40B4-BE49-F238E27FC236}">
                <a16:creationId xmlns:a16="http://schemas.microsoft.com/office/drawing/2014/main" id="{A6851B26-1337-38D8-759B-BABBED84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09" y="926135"/>
            <a:ext cx="8044246" cy="387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52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-102637" y="281936"/>
            <a:ext cx="87147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sz="2400" b="1" dirty="0">
                <a:solidFill>
                  <a:schemeClr val="dk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	BPMN MODEL</a:t>
            </a:r>
            <a:br>
              <a:rPr lang="en-US" sz="18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sz="1200" dirty="0">
              <a:solidFill>
                <a:srgbClr val="DFB28B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3" name="Picture 2" descr="A diagram of a software project&#10;&#10;Description automatically generated">
            <a:extLst>
              <a:ext uri="{FF2B5EF4-FFF2-40B4-BE49-F238E27FC236}">
                <a16:creationId xmlns:a16="http://schemas.microsoft.com/office/drawing/2014/main" id="{0BE42B96-F6CE-C315-664B-A5FF300F74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74" y="954554"/>
            <a:ext cx="8111681" cy="36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81985"/>
      </p:ext>
    </p:extLst>
  </p:cSld>
  <p:clrMapOvr>
    <a:masterClrMapping/>
  </p:clrMapOvr>
</p:sld>
</file>

<file path=ppt/theme/theme1.xml><?xml version="1.0" encoding="utf-8"?>
<a:theme xmlns:a="http://schemas.openxmlformats.org/drawingml/2006/main" name="Popic Café Company Profile XL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893</Words>
  <Application>Microsoft Office PowerPoint</Application>
  <PresentationFormat>On-screen Show (16:9)</PresentationFormat>
  <Paragraphs>143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Red Hat Text</vt:lpstr>
      <vt:lpstr>Lexend Exa</vt:lpstr>
      <vt:lpstr>Georgia</vt:lpstr>
      <vt:lpstr>Söhne</vt:lpstr>
      <vt:lpstr>Cavolini</vt:lpstr>
      <vt:lpstr>Roboto Condensed Light</vt:lpstr>
      <vt:lpstr>Wingdings</vt:lpstr>
      <vt:lpstr>Calibri Light</vt:lpstr>
      <vt:lpstr>Popic Café Company Profile XL by Slidesgo</vt:lpstr>
      <vt:lpstr>BREW HOUSE  </vt:lpstr>
      <vt:lpstr>TABLE OF CONTENTS</vt:lpstr>
      <vt:lpstr>ABOUT US</vt:lpstr>
      <vt:lpstr>OUR TEAM</vt:lpstr>
      <vt:lpstr>PROBLEM STATEMENT</vt:lpstr>
      <vt:lpstr>Vision:  To transform Current Brew House’s Coffee shop into a thriving hub by pioneering digital marketing solutions that seamlessly connect with our community, elevate customer experiences, and redefine the coffee shop landscape.     Mission: Our mission is to revolutionize revenue generation by implementing innovative digital marketing strategies. We aim to enhance customer engagement, attract a broader audience, and foster brand loyalty. Through leveraging real-time data and personalized approaches, we strive to create a dynamic and tech-savvy coffee shop experience, delivering value to both our customers and the business. </vt:lpstr>
      <vt:lpstr>OUR PROPOSED SOLUTION</vt:lpstr>
      <vt:lpstr> CONTEXT DIAGRAM </vt:lpstr>
      <vt:lpstr> BPMN MODEL  </vt:lpstr>
      <vt:lpstr>Technology and Design </vt:lpstr>
      <vt:lpstr>Technology and Design </vt:lpstr>
      <vt:lpstr>APPLICATION FEATURES </vt:lpstr>
      <vt:lpstr>DEVICE FEATURES </vt:lpstr>
      <vt:lpstr>UNIQUE FEATURES </vt:lpstr>
      <vt:lpstr>—SOMEONE FAMOUS</vt:lpstr>
      <vt:lpstr>USER INTERFACE </vt:lpstr>
      <vt:lpstr> </vt:lpstr>
      <vt:lpstr> </vt:lpstr>
      <vt:lpstr> </vt:lpstr>
      <vt:lpstr> </vt:lpstr>
      <vt:lpstr> </vt:lpstr>
      <vt:lpstr> </vt:lpstr>
      <vt:lpstr> </vt:lpstr>
      <vt:lpstr>A PICTURE IS WORTH A THOUSAND WORDS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BREW HOUSE  COMPANY PROFILE</dc:title>
  <dc:creator>Dharshini bala</dc:creator>
  <cp:lastModifiedBy>Soundararaj, Dharshini Bala</cp:lastModifiedBy>
  <cp:revision>14</cp:revision>
  <dcterms:modified xsi:type="dcterms:W3CDTF">2024-08-29T04:21:02Z</dcterms:modified>
</cp:coreProperties>
</file>